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6" r:id="rId2"/>
    <p:sldId id="305" r:id="rId3"/>
    <p:sldId id="307" r:id="rId4"/>
    <p:sldId id="270" r:id="rId5"/>
    <p:sldId id="259" r:id="rId6"/>
    <p:sldId id="306" r:id="rId7"/>
    <p:sldId id="269" r:id="rId8"/>
    <p:sldId id="292" r:id="rId9"/>
    <p:sldId id="260" r:id="rId10"/>
    <p:sldId id="261" r:id="rId11"/>
    <p:sldId id="262" r:id="rId12"/>
    <p:sldId id="293" r:id="rId13"/>
    <p:sldId id="263" r:id="rId14"/>
    <p:sldId id="273" r:id="rId15"/>
    <p:sldId id="266" r:id="rId16"/>
    <p:sldId id="275" r:id="rId17"/>
    <p:sldId id="294" r:id="rId18"/>
    <p:sldId id="268" r:id="rId19"/>
    <p:sldId id="280" r:id="rId20"/>
    <p:sldId id="295" r:id="rId21"/>
    <p:sldId id="304" r:id="rId22"/>
    <p:sldId id="285" r:id="rId23"/>
    <p:sldId id="281" r:id="rId24"/>
    <p:sldId id="282" r:id="rId25"/>
    <p:sldId id="283" r:id="rId26"/>
    <p:sldId id="284" r:id="rId27"/>
    <p:sldId id="296" r:id="rId28"/>
    <p:sldId id="290" r:id="rId29"/>
    <p:sldId id="297" r:id="rId30"/>
    <p:sldId id="298" r:id="rId31"/>
    <p:sldId id="299" r:id="rId32"/>
    <p:sldId id="300" r:id="rId33"/>
    <p:sldId id="301" r:id="rId34"/>
    <p:sldId id="302" r:id="rId35"/>
    <p:sldId id="303" r:id="rId36"/>
    <p:sldId id="286" r:id="rId37"/>
    <p:sldId id="287" r:id="rId38"/>
    <p:sldId id="288" r:id="rId39"/>
    <p:sldId id="289" r:id="rId40"/>
    <p:sldId id="277" r:id="rId41"/>
    <p:sldId id="310" r:id="rId42"/>
    <p:sldId id="276" r:id="rId43"/>
    <p:sldId id="278" r:id="rId44"/>
    <p:sldId id="308" r:id="rId45"/>
    <p:sldId id="309"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324" autoAdjust="0"/>
  </p:normalViewPr>
  <p:slideViewPr>
    <p:cSldViewPr>
      <p:cViewPr varScale="1">
        <p:scale>
          <a:sx n="70" d="100"/>
          <a:sy n="70" d="100"/>
        </p:scale>
        <p:origin x="11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82DBA5F-3FE8-4C07-9DA1-12EC64888006}" type="datetimeFigureOut">
              <a:rPr lang="en-US" smtClean="0"/>
              <a:t>12/19/2018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1F49424-1272-405C-B8BB-1D405AC501EC}" type="slidenum">
              <a:rPr lang="en-US" smtClean="0"/>
              <a:t>‹#›</a:t>
            </a:fld>
            <a:endParaRPr lang="en-US"/>
          </a:p>
        </p:txBody>
      </p:sp>
    </p:spTree>
    <p:extLst>
      <p:ext uri="{BB962C8B-B14F-4D97-AF65-F5344CB8AC3E}">
        <p14:creationId xmlns:p14="http://schemas.microsoft.com/office/powerpoint/2010/main" val="807602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1ED76E1-A324-4BBB-A793-0C704586B9C9}" type="datetimeFigureOut">
              <a:rPr lang="en-US" smtClean="0"/>
              <a:t>12/19/2018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297090-2DAA-4DEA-81EE-017691A5E9D2}" type="slidenum">
              <a:rPr lang="en-US" smtClean="0"/>
              <a:t>‹#›</a:t>
            </a:fld>
            <a:endParaRPr lang="en-US"/>
          </a:p>
        </p:txBody>
      </p:sp>
    </p:spTree>
    <p:extLst>
      <p:ext uri="{BB962C8B-B14F-4D97-AF65-F5344CB8AC3E}">
        <p14:creationId xmlns:p14="http://schemas.microsoft.com/office/powerpoint/2010/main" val="2030383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sparknotes.com/lit/scarlet/character/pearl/"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www.shmoop.com/scarlet-letter/compassion-forgiveness-theme.html"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1</a:t>
            </a:fld>
            <a:endParaRPr lang="en-US"/>
          </a:p>
        </p:txBody>
      </p:sp>
    </p:spTree>
    <p:extLst>
      <p:ext uri="{BB962C8B-B14F-4D97-AF65-F5344CB8AC3E}">
        <p14:creationId xmlns:p14="http://schemas.microsoft.com/office/powerpoint/2010/main" val="2005861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2AAFB2-E25E-4511-A14C-DCAA288014E0}" type="slidenum">
              <a:rPr lang="en-US" smtClean="0"/>
              <a:t>10</a:t>
            </a:fld>
            <a:endParaRPr lang="en-US"/>
          </a:p>
        </p:txBody>
      </p:sp>
    </p:spTree>
    <p:extLst>
      <p:ext uri="{BB962C8B-B14F-4D97-AF65-F5344CB8AC3E}">
        <p14:creationId xmlns:p14="http://schemas.microsoft.com/office/powerpoint/2010/main" val="115448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2AAFB2-E25E-4511-A14C-DCAA288014E0}" type="slidenum">
              <a:rPr lang="en-US" smtClean="0"/>
              <a:t>11</a:t>
            </a:fld>
            <a:endParaRPr lang="en-US"/>
          </a:p>
        </p:txBody>
      </p:sp>
    </p:spTree>
    <p:extLst>
      <p:ext uri="{BB962C8B-B14F-4D97-AF65-F5344CB8AC3E}">
        <p14:creationId xmlns:p14="http://schemas.microsoft.com/office/powerpoint/2010/main" val="115448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12</a:t>
            </a:fld>
            <a:endParaRPr lang="en-US"/>
          </a:p>
        </p:txBody>
      </p:sp>
    </p:spTree>
    <p:extLst>
      <p:ext uri="{BB962C8B-B14F-4D97-AF65-F5344CB8AC3E}">
        <p14:creationId xmlns:p14="http://schemas.microsoft.com/office/powerpoint/2010/main" val="3921550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13</a:t>
            </a:fld>
            <a:endParaRPr lang="en-US"/>
          </a:p>
        </p:txBody>
      </p:sp>
    </p:spTree>
    <p:extLst>
      <p:ext uri="{BB962C8B-B14F-4D97-AF65-F5344CB8AC3E}">
        <p14:creationId xmlns:p14="http://schemas.microsoft.com/office/powerpoint/2010/main" val="3417906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14</a:t>
            </a:fld>
            <a:endParaRPr lang="en-US"/>
          </a:p>
        </p:txBody>
      </p:sp>
    </p:spTree>
    <p:extLst>
      <p:ext uri="{BB962C8B-B14F-4D97-AF65-F5344CB8AC3E}">
        <p14:creationId xmlns:p14="http://schemas.microsoft.com/office/powerpoint/2010/main" val="2827725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15</a:t>
            </a:fld>
            <a:endParaRPr lang="en-US"/>
          </a:p>
        </p:txBody>
      </p:sp>
    </p:spTree>
    <p:extLst>
      <p:ext uri="{BB962C8B-B14F-4D97-AF65-F5344CB8AC3E}">
        <p14:creationId xmlns:p14="http://schemas.microsoft.com/office/powerpoint/2010/main" val="2748116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16</a:t>
            </a:fld>
            <a:endParaRPr lang="en-US"/>
          </a:p>
        </p:txBody>
      </p:sp>
    </p:spTree>
    <p:extLst>
      <p:ext uri="{BB962C8B-B14F-4D97-AF65-F5344CB8AC3E}">
        <p14:creationId xmlns:p14="http://schemas.microsoft.com/office/powerpoint/2010/main" val="1891427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17</a:t>
            </a:fld>
            <a:endParaRPr lang="en-US"/>
          </a:p>
        </p:txBody>
      </p:sp>
    </p:spTree>
    <p:extLst>
      <p:ext uri="{BB962C8B-B14F-4D97-AF65-F5344CB8AC3E}">
        <p14:creationId xmlns:p14="http://schemas.microsoft.com/office/powerpoint/2010/main" val="670402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18</a:t>
            </a:fld>
            <a:endParaRPr lang="en-US"/>
          </a:p>
        </p:txBody>
      </p:sp>
    </p:spTree>
    <p:extLst>
      <p:ext uri="{BB962C8B-B14F-4D97-AF65-F5344CB8AC3E}">
        <p14:creationId xmlns:p14="http://schemas.microsoft.com/office/powerpoint/2010/main" val="1978043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19</a:t>
            </a:fld>
            <a:endParaRPr lang="en-US"/>
          </a:p>
        </p:txBody>
      </p:sp>
    </p:spTree>
    <p:extLst>
      <p:ext uri="{BB962C8B-B14F-4D97-AF65-F5344CB8AC3E}">
        <p14:creationId xmlns:p14="http://schemas.microsoft.com/office/powerpoint/2010/main" val="1365691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2</a:t>
            </a:fld>
            <a:endParaRPr lang="en-US"/>
          </a:p>
        </p:txBody>
      </p:sp>
    </p:spTree>
    <p:extLst>
      <p:ext uri="{BB962C8B-B14F-4D97-AF65-F5344CB8AC3E}">
        <p14:creationId xmlns:p14="http://schemas.microsoft.com/office/powerpoint/2010/main" val="12773014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20</a:t>
            </a:fld>
            <a:endParaRPr lang="en-US"/>
          </a:p>
        </p:txBody>
      </p:sp>
    </p:spTree>
    <p:extLst>
      <p:ext uri="{BB962C8B-B14F-4D97-AF65-F5344CB8AC3E}">
        <p14:creationId xmlns:p14="http://schemas.microsoft.com/office/powerpoint/2010/main" val="2917129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21</a:t>
            </a:fld>
            <a:endParaRPr lang="en-US"/>
          </a:p>
        </p:txBody>
      </p:sp>
    </p:spTree>
    <p:extLst>
      <p:ext uri="{BB962C8B-B14F-4D97-AF65-F5344CB8AC3E}">
        <p14:creationId xmlns:p14="http://schemas.microsoft.com/office/powerpoint/2010/main" val="38803094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22</a:t>
            </a:fld>
            <a:endParaRPr lang="en-US"/>
          </a:p>
        </p:txBody>
      </p:sp>
    </p:spTree>
    <p:extLst>
      <p:ext uri="{BB962C8B-B14F-4D97-AF65-F5344CB8AC3E}">
        <p14:creationId xmlns:p14="http://schemas.microsoft.com/office/powerpoint/2010/main" val="1221815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23</a:t>
            </a:fld>
            <a:endParaRPr lang="en-US"/>
          </a:p>
        </p:txBody>
      </p:sp>
    </p:spTree>
    <p:extLst>
      <p:ext uri="{BB962C8B-B14F-4D97-AF65-F5344CB8AC3E}">
        <p14:creationId xmlns:p14="http://schemas.microsoft.com/office/powerpoint/2010/main" val="14810015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names in this novel often seem to beg to be interpreted allegorically. Chillingworth is cold and inhuman and thus brings a “chill” to Hester’s and Dimmesdale’s lives. “Prynne” rhymes with “sin,” while “Dimmesdale” suggests “dimness”—weakness, indeterminacy, lack of insight, and lack of will, all of which characterize the young minister. The name “Pearl” evokes a biblical allegorical device—the “pearl of great price” that is salvation. This system of naming lends a profundity to the story, linking it to other allegorical works of literature such as </a:t>
            </a:r>
            <a:r>
              <a:rPr lang="en-US" i="1" dirty="0" smtClean="0"/>
              <a:t>The Pilgrim’s Progress </a:t>
            </a:r>
            <a:r>
              <a:rPr lang="en-US" dirty="0" smtClean="0"/>
              <a:t>and to portions of the Bible. It also aligns the novel with popular forms of narrative such as fairy tales.</a:t>
            </a:r>
          </a:p>
          <a:p>
            <a:endParaRPr lang="en-US" dirty="0"/>
          </a:p>
        </p:txBody>
      </p:sp>
      <p:sp>
        <p:nvSpPr>
          <p:cNvPr id="4" name="Slide Number Placeholder 3"/>
          <p:cNvSpPr>
            <a:spLocks noGrp="1"/>
          </p:cNvSpPr>
          <p:nvPr>
            <p:ph type="sldNum" sz="quarter" idx="10"/>
          </p:nvPr>
        </p:nvSpPr>
        <p:spPr/>
        <p:txBody>
          <a:bodyPr/>
          <a:lstStyle/>
          <a:p>
            <a:fld id="{FB297090-2DAA-4DEA-81EE-017691A5E9D2}" type="slidenum">
              <a:rPr lang="en-US" smtClean="0"/>
              <a:t>24</a:t>
            </a:fld>
            <a:endParaRPr lang="en-US"/>
          </a:p>
        </p:txBody>
      </p:sp>
    </p:spTree>
    <p:extLst>
      <p:ext uri="{BB962C8B-B14F-4D97-AF65-F5344CB8AC3E}">
        <p14:creationId xmlns:p14="http://schemas.microsoft.com/office/powerpoint/2010/main" val="1751758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25</a:t>
            </a:fld>
            <a:endParaRPr lang="en-US"/>
          </a:p>
        </p:txBody>
      </p:sp>
    </p:spTree>
    <p:extLst>
      <p:ext uri="{BB962C8B-B14F-4D97-AF65-F5344CB8AC3E}">
        <p14:creationId xmlns:p14="http://schemas.microsoft.com/office/powerpoint/2010/main" val="3280241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town represents civilization, a rule-bound space where everything one does is on display and where transgressions are quickly punished. The forest, on the other hand, is a space of natural rather than human authority. In the forest, society’s rules do not apply, and alternate identities can be assumed. While this allows for misbehavior— Mistress </a:t>
            </a:r>
            <a:r>
              <a:rPr lang="en-US" dirty="0" err="1" smtClean="0"/>
              <a:t>Hibbins’s</a:t>
            </a:r>
            <a:r>
              <a:rPr lang="en-US" dirty="0" smtClean="0"/>
              <a:t> midnight rides, for example—it also permits greater honesty and an escape from the repression of Boston. When Hester and Dimmesdale meet in the woods, for a few moments, they become happy young lovers once again. Hester’s cottage, which, significantly, is located on the outskirts of town and at the edge of the forest, embodies both orders. It is her place of exile, which ties it to the authoritarian town, but because it lies apart from the settlement, it is a place where she can create for herself a life of relative peace.</a:t>
            </a:r>
            <a:endParaRPr lang="en-US" dirty="0"/>
          </a:p>
        </p:txBody>
      </p:sp>
      <p:sp>
        <p:nvSpPr>
          <p:cNvPr id="4" name="Slide Number Placeholder 3"/>
          <p:cNvSpPr>
            <a:spLocks noGrp="1"/>
          </p:cNvSpPr>
          <p:nvPr>
            <p:ph type="sldNum" sz="quarter" idx="10"/>
          </p:nvPr>
        </p:nvSpPr>
        <p:spPr/>
        <p:txBody>
          <a:bodyPr/>
          <a:lstStyle/>
          <a:p>
            <a:fld id="{FB297090-2DAA-4DEA-81EE-017691A5E9D2}" type="slidenum">
              <a:rPr lang="en-US" smtClean="0"/>
              <a:t>26</a:t>
            </a:fld>
            <a:endParaRPr lang="en-US"/>
          </a:p>
        </p:txBody>
      </p:sp>
    </p:spTree>
    <p:extLst>
      <p:ext uri="{BB962C8B-B14F-4D97-AF65-F5344CB8AC3E}">
        <p14:creationId xmlns:p14="http://schemas.microsoft.com/office/powerpoint/2010/main" val="126676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Night/Day: </a:t>
            </a:r>
            <a:r>
              <a:rPr lang="en-US" dirty="0" smtClean="0"/>
              <a:t>By emphasizing the alternation between sunlight and darkness, the novel organizes the plot’s events into two categories: those which are socially acceptable, and those which must take place covertly. Daylight exposes an individual’s activities and makes him or her vulnerable to punishment. Night, on the other hand, conceals and enables activities that would not be possible or tolerated </a:t>
            </a:r>
          </a:p>
          <a:p>
            <a:r>
              <a:rPr lang="en-US" dirty="0" smtClean="0"/>
              <a:t>during the day—for instance, Dimmesdale’s encounter with Hester and Pearl on the scaffold. These notions of visibility versus concealment are linked to two of the book’s larger themes—the themes of inner versus socially assigned identity and of outer appearances versus internal states. Night is the time when inner natures can manifest themselves. During the day, interiority is once again hidden from public view, and secrets remain secrets.</a:t>
            </a:r>
          </a:p>
          <a:p>
            <a:endParaRPr lang="en-US" dirty="0" smtClean="0"/>
          </a:p>
          <a:p>
            <a:r>
              <a:rPr lang="en-US" b="1" dirty="0" smtClean="0"/>
              <a:t>The Scarlet Letter</a:t>
            </a:r>
          </a:p>
          <a:p>
            <a:r>
              <a:rPr lang="en-US" dirty="0" smtClean="0"/>
              <a:t>The scarlet letter is meant to be a symbol of shame, but instead it becomes a powerful symbol of identity to Hester. The letter’s meaning shifts as time passes. Originally intended to mark Hester as an adulterer, the “A” eventually comes to stand for “Able.” Finally, it becomes indeterminate: the Native Americans who come to watch the Election Day pageant think it marks her as a person of importance and status. Like Pearl, the letter functions as a physical reminder of Hester’s affair with Dimmesdale. But, compared with a human child, the letter seems insignificant, and thus helps to point out the ultimate meaninglessness of the community’s system of judgment and punishment. The child has been sent from God, or at least from nature, but the letter is merely a human contrivance. Additionally, the instability of the letter’s apparent meaning calls into question society’s ability to use symbols for ideological reinforcement. More often than not, a symbol becomes a focal point for critical analysis and debate.</a:t>
            </a:r>
          </a:p>
          <a:p>
            <a:r>
              <a:rPr lang="en-US" b="1" dirty="0" smtClean="0"/>
              <a:t>The Meteor</a:t>
            </a:r>
          </a:p>
          <a:p>
            <a:r>
              <a:rPr lang="en-US" dirty="0" smtClean="0"/>
              <a:t>As Dimmesdale stands on the scaffold with Hester and Pearl in Chapter 12, a meteor traces out an “A” in the night sky. To Dimmesdale, the meteor implies that he should wear a mark of shame just as Hester does. The meteor is interpreted differently by the rest of the community, which thinks that it stands for “Angel” and marks Governor Winthrop’s entry into heaven. But “Angel” is an awkward reading of the symbol. The Puritans commonly looked to symbols to confirm divine sentiments. In this narrative, however, symbols are taken to mean what the beholder wants them to mean. The incident with the meteor obviously highlights and exemplifies two different uses of symbols: Puritan and literary.</a:t>
            </a:r>
          </a:p>
          <a:p>
            <a:r>
              <a:rPr lang="en-US" b="1" dirty="0" smtClean="0"/>
              <a:t>Pearl</a:t>
            </a:r>
          </a:p>
          <a:p>
            <a:r>
              <a:rPr lang="en-US" dirty="0" smtClean="0"/>
              <a:t>Although Pearl is a complex character, her primary function within the novel is as a symbol. Pearl is a sort of living version of her mother’s scarlet letter. She is the physical consequence of sexual sin and the indicator of a transgression. Yet, even as a reminder of Hester’s “sin,” Pearl is more than a mere punishment to her mother: she is also a blessing. She represents not only “sin” but also the vital spirit and passion that engendered that sin. Thus, Pearl’s existence gives her mother reason to live, bolstering her spirits when she is tempted to give up. It is only after Dimmesdale is revealed to be Pearl’s father that Pearl can become fully “human.” Until then, she functions in a symbolic capacity as the reminder of an unsolved mystery.</a:t>
            </a:r>
          </a:p>
          <a:p>
            <a:r>
              <a:rPr lang="en-US" b="1" dirty="0" smtClean="0"/>
              <a:t>The Scaffold:  </a:t>
            </a:r>
            <a:r>
              <a:rPr lang="en-US" dirty="0" smtClean="0"/>
              <a:t>Chapter 2—beginning o Hester’s punishment</a:t>
            </a:r>
          </a:p>
          <a:p>
            <a:r>
              <a:rPr lang="en-US" dirty="0" smtClean="0"/>
              <a:t>                       Chapter</a:t>
            </a:r>
            <a:r>
              <a:rPr lang="en-US" baseline="0" dirty="0" smtClean="0"/>
              <a:t> 12:  Dimmesdale, Hester, and Pearl are on the scaffold. </a:t>
            </a:r>
            <a:r>
              <a:rPr lang="en-US" dirty="0" smtClean="0"/>
              <a:t>The scaffold is an important symbol of the difference between Hester’s and Dimmesdale’s situations. It helps to establish an ironic contrast between her public torments and his inner anguish. Dimmesdale’s meeting with Hester and </a:t>
            </a:r>
            <a:r>
              <a:rPr lang="en-US" dirty="0" smtClean="0">
                <a:hlinkClick r:id="rId3"/>
              </a:rPr>
              <a:t>Pearl</a:t>
            </a:r>
            <a:r>
              <a:rPr lang="en-US" dirty="0" smtClean="0"/>
              <a:t> atop the scaffold echoes Hester’s public shaming seven years earlier. This time, however, no audience bears witness to the minister’s confession of sin. In fact, it is so dark outside that he is not even visible to Reverend Wilson when the latter walks past.</a:t>
            </a:r>
          </a:p>
          <a:p>
            <a:r>
              <a:rPr lang="en-US" dirty="0" smtClean="0"/>
              <a:t>                        Chapter 23:  This third and final scaffold scene serves as a catharsis, as all unsettled matters are given resolution. Pearl acquires a father, Dimmesdale finally confesses, and Chillingworth definitively loses his chance for revenge. Moreover, despite the fact that the resolution takes place before the assembled townspeople, the Puritan elders have no power to judge or punish in this situation. Instead, Dimmesdale serves as his own prosecutor and judge. He apparently wills his own death, thereby breaking away from Puritan morals. He also provides a commentary on them, addressing the novel’s main themes of sin, evil, and identity within society. One might think that the people’s shock at their minister’s secret life would provoke them into contemplation of their punitive system. That is, if Dimmesdale is capable of such a sin, then surely every individual must be; perhaps sinfulness should be acknowledged as an inescapable element of the human condition.</a:t>
            </a:r>
          </a:p>
          <a:p>
            <a:endParaRPr lang="en-US" dirty="0" smtClean="0"/>
          </a:p>
          <a:p>
            <a:r>
              <a:rPr lang="en-US" b="1" dirty="0" smtClean="0"/>
              <a:t>The Prison Door/ Rose bush</a:t>
            </a:r>
            <a:r>
              <a:rPr lang="en-US" dirty="0" smtClean="0"/>
              <a:t>: And there's also a rosebush. If the prison represents the harsh justice of the Puritan, which it does, then that surprising rosebush represents kindness and forgiveness. The iron door is everything that's strict and unrelenting in Puritan society (see our definition of "legalism" in the </a:t>
            </a:r>
            <a:r>
              <a:rPr lang="en-US" dirty="0" smtClean="0">
                <a:hlinkClick r:id="rId4"/>
              </a:rPr>
              <a:t>"Compassion and Forgiveness Theme"</a:t>
            </a:r>
            <a:r>
              <a:rPr lang="en-US" dirty="0" smtClean="0"/>
              <a:t> for more on this), while the rosebush seems to represent the concept of "grace" or forgiveness.</a:t>
            </a:r>
          </a:p>
          <a:p>
            <a:endParaRPr lang="en-US" dirty="0" smtClean="0"/>
          </a:p>
          <a:p>
            <a:r>
              <a:rPr lang="en-US" dirty="0" smtClean="0"/>
              <a:t>The Black Man:  Evil</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B297090-2DAA-4DEA-81EE-017691A5E9D2}" type="slidenum">
              <a:rPr lang="en-US" smtClean="0"/>
              <a:t>27</a:t>
            </a:fld>
            <a:endParaRPr lang="en-US"/>
          </a:p>
        </p:txBody>
      </p:sp>
    </p:spTree>
    <p:extLst>
      <p:ext uri="{BB962C8B-B14F-4D97-AF65-F5344CB8AC3E}">
        <p14:creationId xmlns:p14="http://schemas.microsoft.com/office/powerpoint/2010/main" val="6460299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28</a:t>
            </a:fld>
            <a:endParaRPr lang="en-US"/>
          </a:p>
        </p:txBody>
      </p:sp>
    </p:spTree>
    <p:extLst>
      <p:ext uri="{BB962C8B-B14F-4D97-AF65-F5344CB8AC3E}">
        <p14:creationId xmlns:p14="http://schemas.microsoft.com/office/powerpoint/2010/main" val="19656230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29</a:t>
            </a:fld>
            <a:endParaRPr lang="en-US"/>
          </a:p>
        </p:txBody>
      </p:sp>
    </p:spTree>
    <p:extLst>
      <p:ext uri="{BB962C8B-B14F-4D97-AF65-F5344CB8AC3E}">
        <p14:creationId xmlns:p14="http://schemas.microsoft.com/office/powerpoint/2010/main" val="4085530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3</a:t>
            </a:fld>
            <a:endParaRPr lang="en-US"/>
          </a:p>
        </p:txBody>
      </p:sp>
    </p:spTree>
    <p:extLst>
      <p:ext uri="{BB962C8B-B14F-4D97-AF65-F5344CB8AC3E}">
        <p14:creationId xmlns:p14="http://schemas.microsoft.com/office/powerpoint/2010/main" val="17595405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30</a:t>
            </a:fld>
            <a:endParaRPr lang="en-US"/>
          </a:p>
        </p:txBody>
      </p:sp>
    </p:spTree>
    <p:extLst>
      <p:ext uri="{BB962C8B-B14F-4D97-AF65-F5344CB8AC3E}">
        <p14:creationId xmlns:p14="http://schemas.microsoft.com/office/powerpoint/2010/main" val="37532009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70F861-B24F-4311-9A20-3588AA2DAF0D}" type="slidenum">
              <a:rPr lang="en-US" smtClean="0"/>
              <a:pPr/>
              <a:t>31</a:t>
            </a:fld>
            <a:endParaRPr lang="en-US"/>
          </a:p>
        </p:txBody>
      </p:sp>
    </p:spTree>
    <p:extLst>
      <p:ext uri="{BB962C8B-B14F-4D97-AF65-F5344CB8AC3E}">
        <p14:creationId xmlns:p14="http://schemas.microsoft.com/office/powerpoint/2010/main" val="33324034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70F861-B24F-4311-9A20-3588AA2DAF0D}" type="slidenum">
              <a:rPr lang="en-US" smtClean="0"/>
              <a:pPr/>
              <a:t>32</a:t>
            </a:fld>
            <a:endParaRPr lang="en-US"/>
          </a:p>
        </p:txBody>
      </p:sp>
    </p:spTree>
    <p:extLst>
      <p:ext uri="{BB962C8B-B14F-4D97-AF65-F5344CB8AC3E}">
        <p14:creationId xmlns:p14="http://schemas.microsoft.com/office/powerpoint/2010/main" val="1487862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33</a:t>
            </a:fld>
            <a:endParaRPr lang="en-US"/>
          </a:p>
        </p:txBody>
      </p:sp>
    </p:spTree>
    <p:extLst>
      <p:ext uri="{BB962C8B-B14F-4D97-AF65-F5344CB8AC3E}">
        <p14:creationId xmlns:p14="http://schemas.microsoft.com/office/powerpoint/2010/main" val="17111628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34</a:t>
            </a:fld>
            <a:endParaRPr lang="en-US"/>
          </a:p>
        </p:txBody>
      </p:sp>
    </p:spTree>
    <p:extLst>
      <p:ext uri="{BB962C8B-B14F-4D97-AF65-F5344CB8AC3E}">
        <p14:creationId xmlns:p14="http://schemas.microsoft.com/office/powerpoint/2010/main" val="2381126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35</a:t>
            </a:fld>
            <a:endParaRPr lang="en-US"/>
          </a:p>
        </p:txBody>
      </p:sp>
    </p:spTree>
    <p:extLst>
      <p:ext uri="{BB962C8B-B14F-4D97-AF65-F5344CB8AC3E}">
        <p14:creationId xmlns:p14="http://schemas.microsoft.com/office/powerpoint/2010/main" val="11582718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36</a:t>
            </a:fld>
            <a:endParaRPr lang="en-US"/>
          </a:p>
        </p:txBody>
      </p:sp>
    </p:spTree>
    <p:extLst>
      <p:ext uri="{BB962C8B-B14F-4D97-AF65-F5344CB8AC3E}">
        <p14:creationId xmlns:p14="http://schemas.microsoft.com/office/powerpoint/2010/main" val="25994706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endParaRPr lang="en-US" dirty="0" smtClean="0"/>
          </a:p>
        </p:txBody>
      </p:sp>
      <p:sp>
        <p:nvSpPr>
          <p:cNvPr id="4" name="Slide Number Placeholder 3"/>
          <p:cNvSpPr>
            <a:spLocks noGrp="1"/>
          </p:cNvSpPr>
          <p:nvPr>
            <p:ph type="sldNum" sz="quarter" idx="10"/>
          </p:nvPr>
        </p:nvSpPr>
        <p:spPr/>
        <p:txBody>
          <a:bodyPr/>
          <a:lstStyle/>
          <a:p>
            <a:fld id="{EC2AAFB2-E25E-4511-A14C-DCAA288014E0}" type="slidenum">
              <a:rPr lang="en-US" smtClean="0"/>
              <a:t>37</a:t>
            </a:fld>
            <a:endParaRPr lang="en-US"/>
          </a:p>
        </p:txBody>
      </p:sp>
    </p:spTree>
    <p:extLst>
      <p:ext uri="{BB962C8B-B14F-4D97-AF65-F5344CB8AC3E}">
        <p14:creationId xmlns:p14="http://schemas.microsoft.com/office/powerpoint/2010/main" val="11544865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mj-lt"/>
              <a:buAutoNum type="arabicPeriod" startAt="6"/>
            </a:pPr>
            <a:endParaRPr lang="en-US" dirty="0"/>
          </a:p>
        </p:txBody>
      </p:sp>
      <p:sp>
        <p:nvSpPr>
          <p:cNvPr id="4" name="Slide Number Placeholder 3"/>
          <p:cNvSpPr>
            <a:spLocks noGrp="1"/>
          </p:cNvSpPr>
          <p:nvPr>
            <p:ph type="sldNum" sz="quarter" idx="10"/>
          </p:nvPr>
        </p:nvSpPr>
        <p:spPr/>
        <p:txBody>
          <a:bodyPr/>
          <a:lstStyle/>
          <a:p>
            <a:fld id="{EC2AAFB2-E25E-4511-A14C-DCAA288014E0}" type="slidenum">
              <a:rPr lang="en-US" smtClean="0"/>
              <a:t>38</a:t>
            </a:fld>
            <a:endParaRPr lang="en-US"/>
          </a:p>
        </p:txBody>
      </p:sp>
    </p:spTree>
    <p:extLst>
      <p:ext uri="{BB962C8B-B14F-4D97-AF65-F5344CB8AC3E}">
        <p14:creationId xmlns:p14="http://schemas.microsoft.com/office/powerpoint/2010/main" val="11544865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39</a:t>
            </a:fld>
            <a:endParaRPr lang="en-US"/>
          </a:p>
        </p:txBody>
      </p:sp>
    </p:spTree>
    <p:extLst>
      <p:ext uri="{BB962C8B-B14F-4D97-AF65-F5344CB8AC3E}">
        <p14:creationId xmlns:p14="http://schemas.microsoft.com/office/powerpoint/2010/main" val="345692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4</a:t>
            </a:fld>
            <a:endParaRPr lang="en-US"/>
          </a:p>
        </p:txBody>
      </p:sp>
    </p:spTree>
    <p:extLst>
      <p:ext uri="{BB962C8B-B14F-4D97-AF65-F5344CB8AC3E}">
        <p14:creationId xmlns:p14="http://schemas.microsoft.com/office/powerpoint/2010/main" val="3587664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40</a:t>
            </a:fld>
            <a:endParaRPr lang="en-US"/>
          </a:p>
        </p:txBody>
      </p:sp>
    </p:spTree>
    <p:extLst>
      <p:ext uri="{BB962C8B-B14F-4D97-AF65-F5344CB8AC3E}">
        <p14:creationId xmlns:p14="http://schemas.microsoft.com/office/powerpoint/2010/main" val="37594012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41</a:t>
            </a:fld>
            <a:endParaRPr lang="en-US"/>
          </a:p>
        </p:txBody>
      </p:sp>
    </p:spTree>
    <p:extLst>
      <p:ext uri="{BB962C8B-B14F-4D97-AF65-F5344CB8AC3E}">
        <p14:creationId xmlns:p14="http://schemas.microsoft.com/office/powerpoint/2010/main" val="8734505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42</a:t>
            </a:fld>
            <a:endParaRPr lang="en-US"/>
          </a:p>
        </p:txBody>
      </p:sp>
    </p:spTree>
    <p:extLst>
      <p:ext uri="{BB962C8B-B14F-4D97-AF65-F5344CB8AC3E}">
        <p14:creationId xmlns:p14="http://schemas.microsoft.com/office/powerpoint/2010/main" val="32107920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43</a:t>
            </a:fld>
            <a:endParaRPr lang="en-US"/>
          </a:p>
        </p:txBody>
      </p:sp>
    </p:spTree>
    <p:extLst>
      <p:ext uri="{BB962C8B-B14F-4D97-AF65-F5344CB8AC3E}">
        <p14:creationId xmlns:p14="http://schemas.microsoft.com/office/powerpoint/2010/main" val="19200075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44</a:t>
            </a:fld>
            <a:endParaRPr lang="en-US"/>
          </a:p>
        </p:txBody>
      </p:sp>
    </p:spTree>
    <p:extLst>
      <p:ext uri="{BB962C8B-B14F-4D97-AF65-F5344CB8AC3E}">
        <p14:creationId xmlns:p14="http://schemas.microsoft.com/office/powerpoint/2010/main" val="2722025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45</a:t>
            </a:fld>
            <a:endParaRPr lang="en-US"/>
          </a:p>
        </p:txBody>
      </p:sp>
    </p:spTree>
    <p:extLst>
      <p:ext uri="{BB962C8B-B14F-4D97-AF65-F5344CB8AC3E}">
        <p14:creationId xmlns:p14="http://schemas.microsoft.com/office/powerpoint/2010/main" val="4166781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2AAFB2-E25E-4511-A14C-DCAA288014E0}" type="slidenum">
              <a:rPr lang="en-US" smtClean="0"/>
              <a:t>5</a:t>
            </a:fld>
            <a:endParaRPr lang="en-US"/>
          </a:p>
        </p:txBody>
      </p:sp>
    </p:spTree>
    <p:extLst>
      <p:ext uri="{BB962C8B-B14F-4D97-AF65-F5344CB8AC3E}">
        <p14:creationId xmlns:p14="http://schemas.microsoft.com/office/powerpoint/2010/main" val="1154486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6</a:t>
            </a:fld>
            <a:endParaRPr lang="en-US"/>
          </a:p>
        </p:txBody>
      </p:sp>
    </p:spTree>
    <p:extLst>
      <p:ext uri="{BB962C8B-B14F-4D97-AF65-F5344CB8AC3E}">
        <p14:creationId xmlns:p14="http://schemas.microsoft.com/office/powerpoint/2010/main" val="1387830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7</a:t>
            </a:fld>
            <a:endParaRPr lang="en-US"/>
          </a:p>
        </p:txBody>
      </p:sp>
    </p:spTree>
    <p:extLst>
      <p:ext uri="{BB962C8B-B14F-4D97-AF65-F5344CB8AC3E}">
        <p14:creationId xmlns:p14="http://schemas.microsoft.com/office/powerpoint/2010/main" val="409622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97090-2DAA-4DEA-81EE-017691A5E9D2}" type="slidenum">
              <a:rPr lang="en-US" smtClean="0"/>
              <a:t>8</a:t>
            </a:fld>
            <a:endParaRPr lang="en-US"/>
          </a:p>
        </p:txBody>
      </p:sp>
    </p:spTree>
    <p:extLst>
      <p:ext uri="{BB962C8B-B14F-4D97-AF65-F5344CB8AC3E}">
        <p14:creationId xmlns:p14="http://schemas.microsoft.com/office/powerpoint/2010/main" val="2462836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2AAFB2-E25E-4511-A14C-DCAA288014E0}" type="slidenum">
              <a:rPr lang="en-US" smtClean="0"/>
              <a:t>9</a:t>
            </a:fld>
            <a:endParaRPr lang="en-US"/>
          </a:p>
        </p:txBody>
      </p:sp>
    </p:spTree>
    <p:extLst>
      <p:ext uri="{BB962C8B-B14F-4D97-AF65-F5344CB8AC3E}">
        <p14:creationId xmlns:p14="http://schemas.microsoft.com/office/powerpoint/2010/main" val="115448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C1F8ED2-A620-4BEB-9BB7-23975D16A042}" type="datetimeFigureOut">
              <a:rPr lang="en-US" smtClean="0"/>
              <a:t>12/19/2018</a:t>
            </a:fld>
            <a:endParaRPr lang="en-US"/>
          </a:p>
        </p:txBody>
      </p:sp>
      <p:sp>
        <p:nvSpPr>
          <p:cNvPr id="8" name="Slide Number Placeholder 7"/>
          <p:cNvSpPr>
            <a:spLocks noGrp="1"/>
          </p:cNvSpPr>
          <p:nvPr>
            <p:ph type="sldNum" sz="quarter" idx="11"/>
          </p:nvPr>
        </p:nvSpPr>
        <p:spPr/>
        <p:txBody>
          <a:bodyPr/>
          <a:lstStyle/>
          <a:p>
            <a:fld id="{37D67841-51A5-4B08-9B02-A176D5B1F0F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1F8ED2-A620-4BEB-9BB7-23975D16A04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67841-51A5-4B08-9B02-A176D5B1F0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1F8ED2-A620-4BEB-9BB7-23975D16A04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67841-51A5-4B08-9B02-A176D5B1F0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C1F8ED2-A620-4BEB-9BB7-23975D16A04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67841-51A5-4B08-9B02-A176D5B1F0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1F8ED2-A620-4BEB-9BB7-23975D16A042}" type="datetimeFigureOut">
              <a:rPr lang="en-US" smtClean="0"/>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67841-51A5-4B08-9B02-A176D5B1F0F2}"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C1F8ED2-A620-4BEB-9BB7-23975D16A042}"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67841-51A5-4B08-9B02-A176D5B1F0F2}"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C1F8ED2-A620-4BEB-9BB7-23975D16A042}" type="datetimeFigureOut">
              <a:rPr lang="en-US" smtClean="0"/>
              <a:t>12/19/2018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67841-51A5-4B08-9B02-A176D5B1F0F2}"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1F8ED2-A620-4BEB-9BB7-23975D16A042}" type="datetimeFigureOut">
              <a:rPr lang="en-US" smtClean="0"/>
              <a:t>12/19/2018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67841-51A5-4B08-9B02-A176D5B1F0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F8ED2-A620-4BEB-9BB7-23975D16A042}" type="datetimeFigureOut">
              <a:rPr lang="en-US" smtClean="0"/>
              <a:t>12/19/2018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67841-51A5-4B08-9B02-A176D5B1F0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F8ED2-A620-4BEB-9BB7-23975D16A042}"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67841-51A5-4B08-9B02-A176D5B1F0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1F8ED2-A620-4BEB-9BB7-23975D16A042}" type="datetimeFigureOut">
              <a:rPr lang="en-US" smtClean="0"/>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67841-51A5-4B08-9B02-A176D5B1F0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C1F8ED2-A620-4BEB-9BB7-23975D16A042}" type="datetimeFigureOut">
              <a:rPr lang="en-US" smtClean="0"/>
              <a:t>12/19/2018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7D67841-51A5-4B08-9B02-A176D5B1F0F2}"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F0ydCuv8Y8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1ZzQOuEj2m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Scarlet Letter</a:t>
            </a:r>
            <a:endParaRPr lang="en-US" dirty="0"/>
          </a:p>
        </p:txBody>
      </p:sp>
      <p:sp>
        <p:nvSpPr>
          <p:cNvPr id="3" name="Subtitle 2"/>
          <p:cNvSpPr>
            <a:spLocks noGrp="1"/>
          </p:cNvSpPr>
          <p:nvPr>
            <p:ph type="subTitle" idx="1"/>
          </p:nvPr>
        </p:nvSpPr>
        <p:spPr/>
        <p:txBody>
          <a:bodyPr/>
          <a:lstStyle/>
          <a:p>
            <a:r>
              <a:rPr lang="en-US" dirty="0" smtClean="0"/>
              <a:t>Nathaniel Hawthorne</a:t>
            </a:r>
            <a:endParaRPr lang="en-US" dirty="0"/>
          </a:p>
        </p:txBody>
      </p:sp>
    </p:spTree>
    <p:extLst>
      <p:ext uri="{BB962C8B-B14F-4D97-AF65-F5344CB8AC3E}">
        <p14:creationId xmlns:p14="http://schemas.microsoft.com/office/powerpoint/2010/main" val="3804223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media-cache-ec0.pinimg.com/236x/a3/45/2d/a3452d895a5506e912a280b52ab5a18f.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15200" y="152400"/>
            <a:ext cx="1698618"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00" y="190500"/>
            <a:ext cx="6858000" cy="11430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effectLst>
                  <a:outerShdw blurRad="80000" dist="40000" dir="5040000" algn="tl">
                    <a:srgbClr val="000000">
                      <a:alpha val="30000"/>
                    </a:srgbClr>
                  </a:outerShdw>
                </a:effectLst>
              </a:rPr>
              <a:t>The Custom House</a:t>
            </a:r>
            <a:endParaRPr lang="en-US" b="1" dirty="0">
              <a:ln w="11430"/>
              <a:effectLst>
                <a:outerShdw blurRad="80000" dist="40000" dir="5040000" algn="tl">
                  <a:srgbClr val="000000">
                    <a:alpha val="30000"/>
                  </a:srgbClr>
                </a:outerShdw>
              </a:effectLst>
            </a:endParaRPr>
          </a:p>
        </p:txBody>
      </p:sp>
      <p:sp>
        <p:nvSpPr>
          <p:cNvPr id="3" name="Content Placeholder 2"/>
          <p:cNvSpPr>
            <a:spLocks noGrp="1"/>
          </p:cNvSpPr>
          <p:nvPr>
            <p:ph idx="1"/>
          </p:nvPr>
        </p:nvSpPr>
        <p:spPr>
          <a:xfrm>
            <a:off x="404037" y="1219200"/>
            <a:ext cx="6934200" cy="5257800"/>
          </a:xfrm>
        </p:spPr>
        <p:txBody>
          <a:bodyPr>
            <a:normAutofit/>
          </a:bodyPr>
          <a:lstStyle/>
          <a:p>
            <a:pPr lvl="0"/>
            <a:r>
              <a:rPr lang="en-US" sz="2400" b="1" dirty="0" smtClean="0"/>
              <a:t>The </a:t>
            </a:r>
            <a:r>
              <a:rPr lang="en-US" sz="2400" b="1" dirty="0"/>
              <a:t>narrator wonders whether his Puritan ancestors would scoff at him for wanting to do something as frivolous as writing a book to meditate on human nature.</a:t>
            </a:r>
          </a:p>
          <a:p>
            <a:pPr lvl="0"/>
            <a:r>
              <a:rPr lang="en-US" sz="2400" b="1" dirty="0"/>
              <a:t>And then, the Custom House gets a boss, and suddenly the narrator of the story loses his job.</a:t>
            </a:r>
          </a:p>
          <a:p>
            <a:pPr lvl="0"/>
            <a:r>
              <a:rPr lang="en-US" sz="2400" b="1" dirty="0"/>
              <a:t>In the end, losing his job is the best thing that could have happened because the narrator finds in this job loss the inspiration he needed to finish the story, overcoming some temporary writer’s block, and is finally able to tell the tale of Hester Prynne.</a:t>
            </a:r>
          </a:p>
          <a:p>
            <a:pPr marL="0" indent="-222250">
              <a:lnSpc>
                <a:spcPct val="110000"/>
              </a:lnSpc>
              <a:spcBef>
                <a:spcPts val="800"/>
              </a:spcBef>
              <a:buNone/>
            </a:pPr>
            <a:endParaRPr lang="en-US" sz="2400" dirty="0">
              <a:solidFill>
                <a:schemeClr val="accent2">
                  <a:lumMod val="75000"/>
                </a:schemeClr>
              </a:solidFill>
            </a:endParaRPr>
          </a:p>
          <a:p>
            <a:pPr marL="0" indent="-222250">
              <a:lnSpc>
                <a:spcPct val="110000"/>
              </a:lnSpc>
              <a:spcBef>
                <a:spcPts val="800"/>
              </a:spcBef>
              <a:buNone/>
            </a:pPr>
            <a:endParaRPr lang="en-US" sz="2400" dirty="0" smtClean="0">
              <a:solidFill>
                <a:schemeClr val="accent2">
                  <a:lumMod val="75000"/>
                </a:schemeClr>
              </a:solidFill>
            </a:endParaRPr>
          </a:p>
        </p:txBody>
      </p:sp>
    </p:spTree>
    <p:extLst>
      <p:ext uri="{BB962C8B-B14F-4D97-AF65-F5344CB8AC3E}">
        <p14:creationId xmlns:p14="http://schemas.microsoft.com/office/powerpoint/2010/main" val="68972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media-cache-ec0.pinimg.com/236x/a3/45/2d/a3452d895a5506e912a280b52ab5a18f.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15200" y="152400"/>
            <a:ext cx="1698618"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00" y="190500"/>
            <a:ext cx="6858000" cy="11430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effectLst>
                  <a:outerShdw blurRad="80000" dist="40000" dir="5040000" algn="tl">
                    <a:srgbClr val="000000">
                      <a:alpha val="30000"/>
                    </a:srgbClr>
                  </a:outerShdw>
                </a:effectLst>
              </a:rPr>
              <a:t>The Custom House</a:t>
            </a:r>
            <a:endParaRPr lang="en-US" b="1" dirty="0">
              <a:ln w="11430"/>
              <a:effectLst>
                <a:outerShdw blurRad="80000" dist="40000" dir="5040000" algn="tl">
                  <a:srgbClr val="000000">
                    <a:alpha val="30000"/>
                  </a:srgbClr>
                </a:outerShdw>
              </a:effectLst>
            </a:endParaRPr>
          </a:p>
        </p:txBody>
      </p:sp>
      <p:sp>
        <p:nvSpPr>
          <p:cNvPr id="3" name="Content Placeholder 2"/>
          <p:cNvSpPr>
            <a:spLocks noGrp="1"/>
          </p:cNvSpPr>
          <p:nvPr>
            <p:ph idx="1"/>
          </p:nvPr>
        </p:nvSpPr>
        <p:spPr>
          <a:xfrm>
            <a:off x="404037" y="1219200"/>
            <a:ext cx="6934200" cy="5257800"/>
          </a:xfrm>
        </p:spPr>
        <p:txBody>
          <a:bodyPr>
            <a:normAutofit/>
          </a:bodyPr>
          <a:lstStyle/>
          <a:p>
            <a:pPr marL="342900" lvl="1" indent="-342900">
              <a:lnSpc>
                <a:spcPct val="110000"/>
              </a:lnSpc>
              <a:spcBef>
                <a:spcPts val="800"/>
              </a:spcBef>
              <a:buFont typeface="Arial" panose="020B0604020202020204" pitchFamily="34" charset="0"/>
              <a:buChar char="•"/>
            </a:pPr>
            <a:r>
              <a:rPr lang="en-US" sz="2400" b="1" dirty="0"/>
              <a:t>The narrator is not Hawthorne (the author)—he is a work of fiction. However, he shares much in common with Hawthorne.  Both are Puritans,  worked at Custom Houses, and both are tax collectors</a:t>
            </a:r>
            <a:r>
              <a:rPr lang="en-US" sz="2400" b="1" dirty="0" smtClean="0"/>
              <a:t>.</a:t>
            </a:r>
            <a:endParaRPr lang="en-US" sz="2000" dirty="0" smtClean="0">
              <a:solidFill>
                <a:schemeClr val="accent2">
                  <a:lumMod val="75000"/>
                </a:schemeClr>
              </a:solidFill>
            </a:endParaRPr>
          </a:p>
          <a:p>
            <a:r>
              <a:rPr lang="en-US" sz="2400" b="1" dirty="0" smtClean="0"/>
              <a:t>That </a:t>
            </a:r>
            <a:r>
              <a:rPr lang="en-US" sz="2400" b="1" dirty="0"/>
              <a:t>said, know that this section of the text, “The Custom House,” is set in the early 1800’s, but the story the narrator discovers (the bulk of </a:t>
            </a:r>
            <a:r>
              <a:rPr lang="en-US" sz="2400" b="1" i="1" dirty="0"/>
              <a:t>The Scarlet Letter</a:t>
            </a:r>
            <a:r>
              <a:rPr lang="en-US" sz="2400" b="1" dirty="0"/>
              <a:t>) and shares with </a:t>
            </a:r>
            <a:r>
              <a:rPr lang="en-US" sz="2400" b="1" dirty="0" smtClean="0"/>
              <a:t>readers </a:t>
            </a:r>
            <a:r>
              <a:rPr lang="en-US" sz="2400" b="1" dirty="0"/>
              <a:t>is set in the </a:t>
            </a:r>
            <a:r>
              <a:rPr lang="en-US" sz="2400" b="1" dirty="0" smtClean="0"/>
              <a:t>mid-1600’s, whereas </a:t>
            </a:r>
            <a:r>
              <a:rPr lang="en-US" sz="2400" b="1" dirty="0"/>
              <a:t>the Salem Witch Trials happened in 1692.</a:t>
            </a:r>
          </a:p>
          <a:p>
            <a:pPr marL="0" indent="-222250">
              <a:lnSpc>
                <a:spcPct val="110000"/>
              </a:lnSpc>
              <a:spcBef>
                <a:spcPts val="800"/>
              </a:spcBef>
              <a:buNone/>
            </a:pPr>
            <a:endParaRPr lang="en-US" sz="2400" dirty="0">
              <a:solidFill>
                <a:schemeClr val="accent2">
                  <a:lumMod val="75000"/>
                </a:schemeClr>
              </a:solidFill>
            </a:endParaRPr>
          </a:p>
          <a:p>
            <a:pPr marL="0" indent="-222250">
              <a:lnSpc>
                <a:spcPct val="110000"/>
              </a:lnSpc>
              <a:spcBef>
                <a:spcPts val="800"/>
              </a:spcBef>
              <a:buNone/>
            </a:pPr>
            <a:endParaRPr lang="en-US" sz="2400" dirty="0" smtClean="0">
              <a:solidFill>
                <a:schemeClr val="accent2">
                  <a:lumMod val="75000"/>
                </a:schemeClr>
              </a:solidFill>
            </a:endParaRPr>
          </a:p>
        </p:txBody>
      </p:sp>
    </p:spTree>
    <p:extLst>
      <p:ext uri="{BB962C8B-B14F-4D97-AF65-F5344CB8AC3E}">
        <p14:creationId xmlns:p14="http://schemas.microsoft.com/office/powerpoint/2010/main" val="1458325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lstStyle/>
          <a:p>
            <a:r>
              <a:rPr lang="en-US" dirty="0" smtClean="0"/>
              <a:t>The Custom House</a:t>
            </a:r>
            <a:endParaRPr lang="en-US" dirty="0"/>
          </a:p>
        </p:txBody>
      </p:sp>
      <p:sp>
        <p:nvSpPr>
          <p:cNvPr id="3" name="Content Placeholder 2"/>
          <p:cNvSpPr>
            <a:spLocks noGrp="1"/>
          </p:cNvSpPr>
          <p:nvPr>
            <p:ph idx="1"/>
          </p:nvPr>
        </p:nvSpPr>
        <p:spPr>
          <a:xfrm>
            <a:off x="457200" y="1600200"/>
            <a:ext cx="7153412" cy="4525963"/>
          </a:xfrm>
        </p:spPr>
        <p:txBody>
          <a:bodyPr>
            <a:normAutofit/>
          </a:bodyPr>
          <a:lstStyle/>
          <a:p>
            <a:r>
              <a:rPr lang="en-US" b="1" dirty="0"/>
              <a:t>Remember, the Puritans felt that writing fiction was a waste of time. Any extra time should be spent worshiping God, helping others, or reading the Bible. Writing/reading fiction was thought to promote sacrilegious ideas and actions. </a:t>
            </a:r>
            <a:endParaRPr lang="en-US" b="1" dirty="0" smtClean="0"/>
          </a:p>
          <a:p>
            <a:r>
              <a:rPr lang="en-US" b="1" dirty="0" smtClean="0"/>
              <a:t>New Literary Term!!!</a:t>
            </a:r>
          </a:p>
          <a:p>
            <a:pPr lvl="1"/>
            <a:r>
              <a:rPr lang="en-US" sz="2000" b="1" dirty="0" smtClean="0"/>
              <a:t>Romantic Irony:  a technique that interrupts a story and reminds readers that what they are reading is only a story.</a:t>
            </a:r>
            <a:endParaRPr lang="en-US" sz="2000" b="1" dirty="0"/>
          </a:p>
        </p:txBody>
      </p:sp>
      <p:pic>
        <p:nvPicPr>
          <p:cNvPr id="4" name="Picture 6" descr="http://media-cache-ec0.pinimg.com/236x/a3/45/2d/a3452d895a5506e912a280b52ab5a18f.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610612" y="152400"/>
            <a:ext cx="1403206"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163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Chapters 1 &amp; 2</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58018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762000"/>
          </a:xfrm>
        </p:spPr>
        <p:txBody>
          <a:bodyPr/>
          <a:lstStyle/>
          <a:p>
            <a:r>
              <a:rPr lang="en-US" dirty="0" smtClean="0"/>
              <a:t>Activity</a:t>
            </a:r>
            <a:endParaRPr lang="en-US" dirty="0"/>
          </a:p>
        </p:txBody>
      </p:sp>
      <p:sp>
        <p:nvSpPr>
          <p:cNvPr id="5" name="Content Placeholder 4"/>
          <p:cNvSpPr>
            <a:spLocks noGrp="1"/>
          </p:cNvSpPr>
          <p:nvPr>
            <p:ph idx="1"/>
          </p:nvPr>
        </p:nvSpPr>
        <p:spPr>
          <a:xfrm>
            <a:off x="457200" y="838200"/>
            <a:ext cx="8229600" cy="5791200"/>
          </a:xfrm>
        </p:spPr>
        <p:txBody>
          <a:bodyPr>
            <a:normAutofit/>
          </a:bodyPr>
          <a:lstStyle/>
          <a:p>
            <a:r>
              <a:rPr lang="en-US" sz="2800" b="1" dirty="0" smtClean="0"/>
              <a:t>On your own, brainstorm a list of major events from chapters 1 &amp; 2.  You should have at least 5 things that happened in your notebooks.</a:t>
            </a:r>
          </a:p>
          <a:p>
            <a:endParaRPr lang="en-US" sz="2800" b="1" dirty="0"/>
          </a:p>
          <a:p>
            <a:r>
              <a:rPr lang="en-US" sz="2800" b="1" dirty="0" smtClean="0"/>
              <a:t>Now, share with your discussion group what you remember from chapters 1 &amp; 2.  After all members have shared, write down the 3 things you feel are the most important for these two chapters.  Be ready to share out.</a:t>
            </a:r>
          </a:p>
          <a:p>
            <a:r>
              <a:rPr lang="en-US" sz="2800" b="1" dirty="0" smtClean="0"/>
              <a:t>Discuss the reading guide questions for chapters 1 &amp; 2.</a:t>
            </a:r>
            <a:endParaRPr lang="en-US" sz="2800" b="1" dirty="0"/>
          </a:p>
        </p:txBody>
      </p:sp>
    </p:spTree>
    <p:extLst>
      <p:ext uri="{BB962C8B-B14F-4D97-AF65-F5344CB8AC3E}">
        <p14:creationId xmlns:p14="http://schemas.microsoft.com/office/powerpoint/2010/main" val="4162252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sz="4000" dirty="0" smtClean="0"/>
              <a:t>Whole class—Chapters 1 and 2:</a:t>
            </a:r>
            <a:endParaRPr lang="en-US" sz="4000" dirty="0"/>
          </a:p>
        </p:txBody>
      </p:sp>
      <p:sp>
        <p:nvSpPr>
          <p:cNvPr id="3" name="Content Placeholder 2"/>
          <p:cNvSpPr>
            <a:spLocks noGrp="1"/>
          </p:cNvSpPr>
          <p:nvPr>
            <p:ph idx="1"/>
          </p:nvPr>
        </p:nvSpPr>
        <p:spPr>
          <a:xfrm>
            <a:off x="457200" y="1143000"/>
            <a:ext cx="8229600" cy="5334000"/>
          </a:xfrm>
        </p:spPr>
        <p:txBody>
          <a:bodyPr>
            <a:normAutofit/>
          </a:bodyPr>
          <a:lstStyle/>
          <a:p>
            <a:r>
              <a:rPr lang="en-US" b="1" dirty="0"/>
              <a:t>The author says that even an ideal community needs a cemetery and a prison. What does this statement imply? </a:t>
            </a:r>
            <a:r>
              <a:rPr lang="en-US" b="1" dirty="0" smtClean="0"/>
              <a:t>Do you </a:t>
            </a:r>
            <a:r>
              <a:rPr lang="en-US" b="1" dirty="0"/>
              <a:t>agree</a:t>
            </a:r>
            <a:r>
              <a:rPr lang="en-US" b="1" dirty="0" smtClean="0"/>
              <a:t>?</a:t>
            </a:r>
            <a:endParaRPr lang="en-US" b="1" dirty="0"/>
          </a:p>
          <a:p>
            <a:r>
              <a:rPr lang="en-US" b="1" dirty="0"/>
              <a:t>The women of the town show less pity for Hester than the men</a:t>
            </a:r>
            <a:r>
              <a:rPr lang="en-US" b="1" dirty="0" smtClean="0"/>
              <a:t>.  To what do you attribute this attitude?  What does it say about Puritans?  </a:t>
            </a:r>
            <a:endParaRPr lang="en-US" b="1" dirty="0"/>
          </a:p>
          <a:p>
            <a:r>
              <a:rPr lang="en-US" b="1" dirty="0" smtClean="0"/>
              <a:t>What did the younger woman at the prison door say to the older women?  What conclusions can we draw from this?</a:t>
            </a:r>
          </a:p>
          <a:p>
            <a:r>
              <a:rPr lang="en-US" b="1" dirty="0"/>
              <a:t>What is Hester’s first action in the novel and what does it reveal about </a:t>
            </a:r>
            <a:r>
              <a:rPr lang="en-US" b="1" dirty="0" smtClean="0"/>
              <a:t>her character</a:t>
            </a:r>
            <a:r>
              <a:rPr lang="en-US" b="1" dirty="0"/>
              <a:t>? Describe her demeanor as she emerges from the prison. </a:t>
            </a:r>
          </a:p>
        </p:txBody>
      </p:sp>
    </p:spTree>
    <p:extLst>
      <p:ext uri="{BB962C8B-B14F-4D97-AF65-F5344CB8AC3E}">
        <p14:creationId xmlns:p14="http://schemas.microsoft.com/office/powerpoint/2010/main" val="286246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Class—Chapter 2</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b="1" dirty="0"/>
              <a:t>How does Hawthorne characterize the Puritan women in paragraphs </a:t>
            </a:r>
            <a:r>
              <a:rPr lang="en-US" b="1" dirty="0" smtClean="0"/>
              <a:t>2-8? </a:t>
            </a:r>
            <a:r>
              <a:rPr lang="en-US" b="1" dirty="0"/>
              <a:t>Consider his use of imagery, concrete details, diction, figurative language, and dialogue. Support your analysis with textual evidence. </a:t>
            </a:r>
          </a:p>
          <a:p>
            <a:r>
              <a:rPr lang="en-US" b="1" dirty="0" smtClean="0"/>
              <a:t>How </a:t>
            </a:r>
            <a:r>
              <a:rPr lang="en-US" b="1" dirty="0"/>
              <a:t>does Hawthorne evoke sympathy from the reader toward Hester Prynne in this chapter? Consider his use of imagery, concrete details, diction, and figurative language. Consider, too, his description of Hester (especially in contrast to that of the other Puritan women) and other details he provides about her. </a:t>
            </a:r>
            <a:r>
              <a:rPr lang="en-US" b="1" dirty="0" smtClean="0"/>
              <a:t>Use evidence from text to support your answer.</a:t>
            </a:r>
            <a:endParaRPr lang="en-US" b="1" dirty="0"/>
          </a:p>
        </p:txBody>
      </p:sp>
    </p:spTree>
    <p:extLst>
      <p:ext uri="{BB962C8B-B14F-4D97-AF65-F5344CB8AC3E}">
        <p14:creationId xmlns:p14="http://schemas.microsoft.com/office/powerpoint/2010/main" val="664065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934200"/>
          </a:xfrm>
        </p:spPr>
        <p:txBody>
          <a:bodyPr>
            <a:noAutofit/>
          </a:bodyPr>
          <a:lstStyle/>
          <a:p>
            <a:pPr marL="457200" indent="-457200">
              <a:buFont typeface="+mj-lt"/>
              <a:buAutoNum type="arabicPeriod"/>
            </a:pPr>
            <a:r>
              <a:rPr lang="en-US" sz="2800" b="1" dirty="0" smtClean="0"/>
              <a:t>What is the setting of </a:t>
            </a:r>
            <a:r>
              <a:rPr lang="en-US" sz="2800" b="1" i="1" dirty="0" smtClean="0"/>
              <a:t>The Scarlet Letter</a:t>
            </a:r>
            <a:r>
              <a:rPr lang="en-US" sz="2800" b="1" dirty="0" smtClean="0"/>
              <a:t>?</a:t>
            </a:r>
          </a:p>
          <a:p>
            <a:pPr marL="457200" indent="-457200">
              <a:buFont typeface="+mj-lt"/>
              <a:buAutoNum type="arabicPeriod"/>
            </a:pPr>
            <a:r>
              <a:rPr lang="en-US" sz="2800" b="1" dirty="0" smtClean="0"/>
              <a:t>What is the significance of the wild rosebush that </a:t>
            </a:r>
            <a:r>
              <a:rPr lang="en-US" sz="2800" b="1" dirty="0"/>
              <a:t>g</a:t>
            </a:r>
            <a:r>
              <a:rPr lang="en-US" sz="2800" b="1" dirty="0" smtClean="0"/>
              <a:t>rows beside the prison door?</a:t>
            </a:r>
          </a:p>
          <a:p>
            <a:pPr marL="457200" indent="-457200">
              <a:buFont typeface="+mj-lt"/>
              <a:buAutoNum type="arabicPeriod"/>
            </a:pPr>
            <a:r>
              <a:rPr lang="en-US" sz="2800" b="1" dirty="0" smtClean="0"/>
              <a:t>What is Hester’s punishment?</a:t>
            </a:r>
            <a:endParaRPr lang="en-US" sz="2800" b="1" dirty="0"/>
          </a:p>
          <a:p>
            <a:pPr marL="457200" indent="-457200">
              <a:buFont typeface="+mj-lt"/>
              <a:buAutoNum type="arabicPeriod"/>
            </a:pPr>
            <a:r>
              <a:rPr lang="en-US" sz="2800" b="1" dirty="0" smtClean="0"/>
              <a:t>What does the flashback reveal about Hester’s past?</a:t>
            </a:r>
          </a:p>
          <a:p>
            <a:pPr marL="457200" indent="-457200">
              <a:buFont typeface="+mj-lt"/>
              <a:buAutoNum type="arabicPeriod"/>
            </a:pPr>
            <a:r>
              <a:rPr lang="en-US" sz="2800" b="1" dirty="0" smtClean="0"/>
              <a:t>Explain the significance of this quote:</a:t>
            </a:r>
          </a:p>
          <a:p>
            <a:pPr marL="0" indent="0">
              <a:buNone/>
            </a:pPr>
            <a:r>
              <a:rPr lang="en-US" sz="2800" b="1" dirty="0" smtClean="0"/>
              <a:t>“Stretching forth the official staff in his left hand, he laid his right upon the shoulder of a young woman, whom he thus drew forward; until, on the threshold of the prison-door, she repelled him, by  an action marked with natural dignity and force of character, an stepped into the open air, as if by her own force of will” (45).</a:t>
            </a:r>
            <a:endParaRPr lang="en-US" sz="2800" b="1" dirty="0"/>
          </a:p>
        </p:txBody>
      </p:sp>
    </p:spTree>
    <p:extLst>
      <p:ext uri="{BB962C8B-B14F-4D97-AF65-F5344CB8AC3E}">
        <p14:creationId xmlns:p14="http://schemas.microsoft.com/office/powerpoint/2010/main" val="2245000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Chapters 3 &amp; 4</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69243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Chapters 3 &amp; 4</a:t>
            </a:r>
            <a:endParaRPr lang="en-US" dirty="0"/>
          </a:p>
        </p:txBody>
      </p:sp>
      <p:sp>
        <p:nvSpPr>
          <p:cNvPr id="3" name="Content Placeholder 2"/>
          <p:cNvSpPr>
            <a:spLocks noGrp="1"/>
          </p:cNvSpPr>
          <p:nvPr>
            <p:ph idx="1"/>
          </p:nvPr>
        </p:nvSpPr>
        <p:spPr>
          <a:xfrm>
            <a:off x="457200" y="990600"/>
            <a:ext cx="8229600" cy="5638800"/>
          </a:xfrm>
        </p:spPr>
        <p:txBody>
          <a:bodyPr>
            <a:normAutofit fontScale="92500" lnSpcReduction="10000"/>
          </a:bodyPr>
          <a:lstStyle/>
          <a:p>
            <a:r>
              <a:rPr lang="en-US" b="1" dirty="0" smtClean="0"/>
              <a:t>Describe </a:t>
            </a:r>
            <a:r>
              <a:rPr lang="en-US" b="1" dirty="0"/>
              <a:t>the stranger standing next to the Indian </a:t>
            </a:r>
            <a:r>
              <a:rPr lang="en-US" b="1" dirty="0" smtClean="0"/>
              <a:t>during Hester’s </a:t>
            </a:r>
            <a:r>
              <a:rPr lang="en-US" b="1" dirty="0"/>
              <a:t>punishment. What signal passes between him and Hester? What </a:t>
            </a:r>
            <a:r>
              <a:rPr lang="en-US" b="1" dirty="0" smtClean="0"/>
              <a:t>emotional affect </a:t>
            </a:r>
            <a:r>
              <a:rPr lang="en-US" b="1" dirty="0"/>
              <a:t>does his presence have on Hester</a:t>
            </a:r>
            <a:r>
              <a:rPr lang="en-US" b="1" dirty="0" smtClean="0"/>
              <a:t>?</a:t>
            </a:r>
          </a:p>
          <a:p>
            <a:r>
              <a:rPr lang="en-US" b="1" dirty="0"/>
              <a:t>What argument does Dimmesdale use to try convince to </a:t>
            </a:r>
            <a:r>
              <a:rPr lang="en-US" b="1" dirty="0" smtClean="0"/>
              <a:t>Hester to </a:t>
            </a:r>
            <a:r>
              <a:rPr lang="en-US" b="1" dirty="0"/>
              <a:t>name her “fellow-sinner”? How does Hester respond? How does her </a:t>
            </a:r>
            <a:r>
              <a:rPr lang="en-US" b="1" dirty="0" smtClean="0"/>
              <a:t>child respond?</a:t>
            </a:r>
          </a:p>
          <a:p>
            <a:r>
              <a:rPr lang="en-US" b="1" dirty="0"/>
              <a:t>Why does Hester say the scarlet letter can never be </a:t>
            </a:r>
            <a:r>
              <a:rPr lang="en-US" b="1" dirty="0" smtClean="0"/>
              <a:t>removed from </a:t>
            </a:r>
            <a:r>
              <a:rPr lang="en-US" b="1" dirty="0"/>
              <a:t>her breast</a:t>
            </a:r>
            <a:r>
              <a:rPr lang="en-US" b="1" dirty="0" smtClean="0"/>
              <a:t>?</a:t>
            </a:r>
          </a:p>
          <a:p>
            <a:r>
              <a:rPr lang="en-US" b="1" dirty="0"/>
              <a:t>How does the sermon delivered by John Wilson begin to expand </a:t>
            </a:r>
            <a:r>
              <a:rPr lang="en-US" b="1" dirty="0" smtClean="0"/>
              <a:t>the </a:t>
            </a:r>
            <a:r>
              <a:rPr lang="en-US" b="1" dirty="0"/>
              <a:t>symbolic significance of the scarlet letter? How does town gossip and </a:t>
            </a:r>
            <a:br>
              <a:rPr lang="en-US" b="1" dirty="0"/>
            </a:br>
            <a:r>
              <a:rPr lang="en-US" b="1" dirty="0"/>
              <a:t>superstition do the same</a:t>
            </a:r>
            <a:r>
              <a:rPr lang="en-US" b="1" dirty="0" smtClean="0"/>
              <a:t>?</a:t>
            </a:r>
          </a:p>
          <a:p>
            <a:r>
              <a:rPr lang="en-US" b="1" dirty="0"/>
              <a:t>What does Chilling worth mean when he says to Hester, “</a:t>
            </a:r>
            <a:r>
              <a:rPr lang="en-US" b="1" dirty="0" smtClean="0"/>
              <a:t>We have </a:t>
            </a:r>
            <a:r>
              <a:rPr lang="en-US" b="1" dirty="0"/>
              <a:t>wronged each other”? </a:t>
            </a:r>
            <a:endParaRPr lang="en-US" b="1" dirty="0" smtClean="0"/>
          </a:p>
          <a:p>
            <a:r>
              <a:rPr lang="en-US" b="1" dirty="0"/>
              <a:t>Why does Chillingworth ask Hester to keep his identity a </a:t>
            </a:r>
            <a:br>
              <a:rPr lang="en-US" b="1" dirty="0"/>
            </a:br>
            <a:r>
              <a:rPr lang="en-US" b="1" dirty="0"/>
              <a:t>secret? Why is this </a:t>
            </a:r>
            <a:r>
              <a:rPr lang="en-US" b="1" dirty="0" smtClean="0"/>
              <a:t>ironic? </a:t>
            </a:r>
          </a:p>
          <a:p>
            <a:endParaRPr lang="en-US" dirty="0"/>
          </a:p>
        </p:txBody>
      </p:sp>
    </p:spTree>
    <p:extLst>
      <p:ext uri="{BB962C8B-B14F-4D97-AF65-F5344CB8AC3E}">
        <p14:creationId xmlns:p14="http://schemas.microsoft.com/office/powerpoint/2010/main" val="1942779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Nathaniel Hawthorne?</a:t>
            </a:r>
            <a:endParaRPr lang="en-US" dirty="0"/>
          </a:p>
        </p:txBody>
      </p:sp>
      <p:sp>
        <p:nvSpPr>
          <p:cNvPr id="3" name="Content Placeholder 2"/>
          <p:cNvSpPr>
            <a:spLocks noGrp="1"/>
          </p:cNvSpPr>
          <p:nvPr>
            <p:ph idx="1"/>
          </p:nvPr>
        </p:nvSpPr>
        <p:spPr/>
        <p:txBody>
          <a:bodyPr/>
          <a:lstStyle/>
          <a:p>
            <a:r>
              <a:rPr lang="en-US" dirty="0" smtClean="0"/>
              <a:t>In your notebook, take notes on at least 3 things you find important about Nathaniel Hawthorne.</a:t>
            </a:r>
            <a:endParaRPr lang="en-US" dirty="0">
              <a:hlinkClick r:id="rId3"/>
            </a:endParaRPr>
          </a:p>
          <a:p>
            <a:endParaRPr lang="en-US" dirty="0" smtClean="0">
              <a:hlinkClick r:id="rId3"/>
            </a:endParaRPr>
          </a:p>
          <a:p>
            <a:r>
              <a:rPr lang="en-US" dirty="0" smtClean="0">
                <a:hlinkClick r:id="rId3"/>
              </a:rPr>
              <a:t>Nathaniel Hawthorne</a:t>
            </a:r>
            <a:endParaRPr lang="en-US" dirty="0"/>
          </a:p>
        </p:txBody>
      </p:sp>
    </p:spTree>
    <p:extLst>
      <p:ext uri="{BB962C8B-B14F-4D97-AF65-F5344CB8AC3E}">
        <p14:creationId xmlns:p14="http://schemas.microsoft.com/office/powerpoint/2010/main" val="2361059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First </a:t>
            </a:r>
            <a:r>
              <a:rPr lang="en-US" smtClean="0"/>
              <a:t>Impressions “Quiz”</a:t>
            </a:r>
            <a:endParaRPr lang="en-US" dirty="0"/>
          </a:p>
        </p:txBody>
      </p:sp>
      <p:sp>
        <p:nvSpPr>
          <p:cNvPr id="3" name="Content Placeholder 2"/>
          <p:cNvSpPr>
            <a:spLocks noGrp="1"/>
          </p:cNvSpPr>
          <p:nvPr>
            <p:ph idx="1"/>
          </p:nvPr>
        </p:nvSpPr>
        <p:spPr/>
        <p:txBody>
          <a:bodyPr>
            <a:normAutofit lnSpcReduction="10000"/>
          </a:bodyPr>
          <a:lstStyle/>
          <a:p>
            <a:r>
              <a:rPr lang="en-US" sz="2800" b="1" dirty="0" smtClean="0"/>
              <a:t>Hester Prynne</a:t>
            </a:r>
          </a:p>
          <a:p>
            <a:pPr marL="0" indent="0">
              <a:buNone/>
            </a:pPr>
            <a:endParaRPr lang="en-US" sz="2800" b="1" dirty="0"/>
          </a:p>
          <a:p>
            <a:r>
              <a:rPr lang="en-US" sz="2800" b="1" dirty="0" smtClean="0"/>
              <a:t>Roger Chillingworth</a:t>
            </a:r>
            <a:endParaRPr lang="en-US" sz="2800" b="1" dirty="0"/>
          </a:p>
          <a:p>
            <a:endParaRPr lang="en-US" sz="2800" b="1" dirty="0"/>
          </a:p>
          <a:p>
            <a:r>
              <a:rPr lang="en-US" sz="2800" b="1" dirty="0" smtClean="0"/>
              <a:t>Arthur Dimmesdale</a:t>
            </a:r>
          </a:p>
          <a:p>
            <a:r>
              <a:rPr lang="en-US" sz="2800" b="1" dirty="0" smtClean="0"/>
              <a:t>Read the passage that begins with “We have wronged each other. . . and ends with Sooner or later, he must needs be mine!”  Then, give the speaker, what the speaker is saying, and the significance of the quote.</a:t>
            </a:r>
            <a:endParaRPr lang="en-US" sz="2800" b="1" dirty="0"/>
          </a:p>
          <a:p>
            <a:endParaRPr lang="en-US" sz="2800" b="1" dirty="0" smtClean="0"/>
          </a:p>
          <a:p>
            <a:endParaRPr lang="en-US" sz="2800" b="1" dirty="0"/>
          </a:p>
          <a:p>
            <a:endParaRPr lang="en-US" sz="2800" b="1" dirty="0"/>
          </a:p>
        </p:txBody>
      </p:sp>
      <p:sp>
        <p:nvSpPr>
          <p:cNvPr id="4" name="TextBox 3"/>
          <p:cNvSpPr txBox="1"/>
          <p:nvPr/>
        </p:nvSpPr>
        <p:spPr>
          <a:xfrm>
            <a:off x="114300" y="934134"/>
            <a:ext cx="8915400" cy="646331"/>
          </a:xfrm>
          <a:prstGeom prst="rect">
            <a:avLst/>
          </a:prstGeom>
          <a:noFill/>
        </p:spPr>
        <p:txBody>
          <a:bodyPr wrap="square" rtlCol="0">
            <a:spAutoFit/>
          </a:bodyPr>
          <a:lstStyle/>
          <a:p>
            <a:r>
              <a:rPr lang="en-US" b="1" dirty="0" smtClean="0"/>
              <a:t>What do you think of the following characters?  Use text evidence to support your ideas.</a:t>
            </a:r>
            <a:endParaRPr lang="en-US" b="1" dirty="0"/>
          </a:p>
        </p:txBody>
      </p:sp>
      <p:sp>
        <p:nvSpPr>
          <p:cNvPr id="5" name="TextBox 4"/>
          <p:cNvSpPr txBox="1"/>
          <p:nvPr/>
        </p:nvSpPr>
        <p:spPr>
          <a:xfrm>
            <a:off x="1143000" y="6108957"/>
            <a:ext cx="7162800" cy="52322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smtClean="0"/>
              <a:t>Blue:  57-58; Barnes:  63-64; Orange:  86-87</a:t>
            </a:r>
            <a:endParaRPr lang="en-US" sz="2800" dirty="0"/>
          </a:p>
        </p:txBody>
      </p:sp>
    </p:spTree>
    <p:extLst>
      <p:ext uri="{BB962C8B-B14F-4D97-AF65-F5344CB8AC3E}">
        <p14:creationId xmlns:p14="http://schemas.microsoft.com/office/powerpoint/2010/main" val="312347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of the Book</a:t>
            </a:r>
            <a:endParaRPr lang="en-US" dirty="0"/>
          </a:p>
        </p:txBody>
      </p:sp>
      <p:sp>
        <p:nvSpPr>
          <p:cNvPr id="3" name="Content Placeholder 2"/>
          <p:cNvSpPr>
            <a:spLocks noGrp="1"/>
          </p:cNvSpPr>
          <p:nvPr>
            <p:ph idx="1"/>
          </p:nvPr>
        </p:nvSpPr>
        <p:spPr/>
        <p:txBody>
          <a:bodyPr/>
          <a:lstStyle/>
          <a:p>
            <a:r>
              <a:rPr lang="en-US" dirty="0" smtClean="0"/>
              <a:t>What, if anything, surprised you </a:t>
            </a:r>
            <a:r>
              <a:rPr lang="en-US" dirty="0" smtClean="0"/>
              <a:t>about </a:t>
            </a:r>
            <a:r>
              <a:rPr lang="en-US" dirty="0" smtClean="0"/>
              <a:t>the ending?</a:t>
            </a:r>
          </a:p>
          <a:p>
            <a:endParaRPr lang="en-US" dirty="0" smtClean="0"/>
          </a:p>
          <a:p>
            <a:endParaRPr lang="en-US" dirty="0"/>
          </a:p>
          <a:p>
            <a:endParaRPr lang="en-US" dirty="0"/>
          </a:p>
          <a:p>
            <a:r>
              <a:rPr lang="en-US" dirty="0" smtClean="0"/>
              <a:t>What questions do you have regarding Hester, Pearl, Chillingworth, and Dimmesdale?</a:t>
            </a:r>
            <a:endParaRPr lang="en-US" dirty="0"/>
          </a:p>
        </p:txBody>
      </p:sp>
    </p:spTree>
    <p:extLst>
      <p:ext uri="{BB962C8B-B14F-4D97-AF65-F5344CB8AC3E}">
        <p14:creationId xmlns:p14="http://schemas.microsoft.com/office/powerpoint/2010/main" val="37462254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After the Book. . .</a:t>
            </a:r>
            <a:endParaRPr lang="en-US" dirty="0"/>
          </a:p>
        </p:txBody>
      </p:sp>
      <p:sp>
        <p:nvSpPr>
          <p:cNvPr id="5" name="Text Placeholder 4"/>
          <p:cNvSpPr>
            <a:spLocks noGrp="1"/>
          </p:cNvSpPr>
          <p:nvPr>
            <p:ph type="body" idx="1"/>
          </p:nvPr>
        </p:nvSpPr>
        <p:spPr/>
        <p:txBody>
          <a:bodyPr/>
          <a:lstStyle/>
          <a:p>
            <a:r>
              <a:rPr lang="en-US" dirty="0" smtClean="0"/>
              <a:t>Symbols </a:t>
            </a:r>
            <a:r>
              <a:rPr lang="en-US" smtClean="0"/>
              <a:t>and Motifs</a:t>
            </a:r>
            <a:endParaRPr lang="en-US"/>
          </a:p>
        </p:txBody>
      </p:sp>
    </p:spTree>
    <p:extLst>
      <p:ext uri="{BB962C8B-B14F-4D97-AF65-F5344CB8AC3E}">
        <p14:creationId xmlns:p14="http://schemas.microsoft.com/office/powerpoint/2010/main" val="9732829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arm1.static.flickr.com/133/378485789_555e12b2c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403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1066800" y="274638"/>
            <a:ext cx="7924800" cy="1143000"/>
          </a:xfrm>
        </p:spPr>
        <p:txBody>
          <a:bodyPr>
            <a:noAutofit/>
          </a:bodyPr>
          <a:lstStyle/>
          <a:p>
            <a:r>
              <a:rPr lang="en-US" sz="6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Names &amp; Places</a:t>
            </a:r>
            <a:endParaRPr lang="en-US" sz="6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Content Placeholder 4"/>
          <p:cNvSpPr>
            <a:spLocks noGrp="1"/>
          </p:cNvSpPr>
          <p:nvPr>
            <p:ph idx="1"/>
          </p:nvPr>
        </p:nvSpPr>
        <p:spPr>
          <a:xfrm>
            <a:off x="1219200" y="1562100"/>
            <a:ext cx="3429000" cy="4762500"/>
          </a:xfrm>
          <a:solidFill>
            <a:schemeClr val="accent1">
              <a:alpha val="80000"/>
            </a:schemeClr>
          </a:solidFill>
        </p:spPr>
        <p:txBody>
          <a:bodyPr anchor="ctr" anchorCtr="0">
            <a:normAutofit/>
          </a:bodyPr>
          <a:lstStyle/>
          <a:p>
            <a:pPr marL="0" indent="0" algn="ctr">
              <a:buNone/>
            </a:pPr>
            <a:r>
              <a:rPr lang="en-US" sz="3800" b="1" dirty="0" smtClean="0">
                <a:ln w="10160">
                  <a:solidFill>
                    <a:schemeClr val="accent1"/>
                  </a:solidFill>
                  <a:prstDash val="solid"/>
                </a:ln>
                <a:solidFill>
                  <a:srgbClr val="FFFFFF"/>
                </a:solidFill>
                <a:effectLst>
                  <a:outerShdw blurRad="38100" dist="32000" dir="5400000" algn="tl">
                    <a:srgbClr val="000000">
                      <a:alpha val="30000"/>
                    </a:srgbClr>
                  </a:outerShdw>
                </a:effectLst>
              </a:rPr>
              <a:t>Hawthorne’s purposeful selection of character names &amp; setting elements</a:t>
            </a:r>
            <a:endParaRPr lang="en-US" sz="3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1026" name="Picture 2" descr="http://www.readliterature.com/hesterpryn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562100"/>
            <a:ext cx="4000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43051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arm1.static.flickr.com/133/378485789_555e12b2c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403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1143000" y="76200"/>
            <a:ext cx="7848600" cy="1143000"/>
          </a:xfrm>
        </p:spPr>
        <p:txBody>
          <a:bodyPr>
            <a:noAutofit/>
          </a:bodyPr>
          <a:lstStyle/>
          <a:p>
            <a:pPr algn="l"/>
            <a:r>
              <a:rPr lang="en-US" sz="6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What’s in a name?</a:t>
            </a:r>
            <a:endParaRPr lang="en-US" sz="62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Content Placeholder 4"/>
          <p:cNvSpPr>
            <a:spLocks noGrp="1"/>
          </p:cNvSpPr>
          <p:nvPr>
            <p:ph idx="1"/>
          </p:nvPr>
        </p:nvSpPr>
        <p:spPr>
          <a:xfrm>
            <a:off x="1219200" y="1371600"/>
            <a:ext cx="4419600" cy="5257800"/>
          </a:xfrm>
          <a:solidFill>
            <a:schemeClr val="accent1">
              <a:alpha val="80000"/>
            </a:schemeClr>
          </a:solidFill>
        </p:spPr>
        <p:txBody>
          <a:bodyPr anchor="ctr" anchorCtr="0">
            <a:normAutofit fontScale="92500" lnSpcReduction="10000"/>
          </a:bodyPr>
          <a:lstStyle/>
          <a:p>
            <a:pPr marL="0" indent="0">
              <a:lnSpc>
                <a:spcPct val="124000"/>
              </a:lnSpc>
              <a:spcBef>
                <a:spcPts val="800"/>
              </a:spcBef>
              <a:buNone/>
            </a:pPr>
            <a:r>
              <a:rPr lang="en-US" sz="2800" dirty="0" smtClean="0">
                <a:solidFill>
                  <a:schemeClr val="bg1"/>
                </a:solidFill>
                <a:effectLst>
                  <a:outerShdw blurRad="38100" dist="38100" dir="2700000" algn="tl">
                    <a:srgbClr val="000000">
                      <a:alpha val="43137"/>
                    </a:srgbClr>
                  </a:outerShdw>
                </a:effectLst>
              </a:rPr>
              <a:t>Brainstorm with your group: </a:t>
            </a:r>
            <a:r>
              <a:rPr lang="en-US" sz="2800" b="1" dirty="0" smtClean="0">
                <a:solidFill>
                  <a:schemeClr val="bg1"/>
                </a:solidFill>
                <a:effectLst>
                  <a:outerShdw blurRad="38100" dist="38100" dir="2700000" algn="tl">
                    <a:srgbClr val="000000">
                      <a:alpha val="43137"/>
                    </a:srgbClr>
                  </a:outerShdw>
                </a:effectLst>
              </a:rPr>
              <a:t>What is the significance/ figurative meaning of each of the following?</a:t>
            </a:r>
          </a:p>
          <a:p>
            <a:pPr marL="693738" indent="-457200">
              <a:lnSpc>
                <a:spcPct val="124000"/>
              </a:lnSpc>
              <a:spcBef>
                <a:spcPts val="800"/>
              </a:spcBef>
              <a:buClr>
                <a:schemeClr val="bg1"/>
              </a:buClr>
              <a:buFont typeface="Wingdings" panose="05000000000000000000" pitchFamily="2" charset="2"/>
              <a:buChar char=""/>
            </a:pPr>
            <a:r>
              <a:rPr lang="en-US" sz="2800" dirty="0" smtClean="0">
                <a:solidFill>
                  <a:schemeClr val="bg1"/>
                </a:solidFill>
                <a:effectLst>
                  <a:outerShdw blurRad="38100" dist="38100" dir="2700000" algn="tl">
                    <a:srgbClr val="000000">
                      <a:alpha val="43137"/>
                    </a:srgbClr>
                  </a:outerShdw>
                </a:effectLst>
              </a:rPr>
              <a:t>Dimmesdale</a:t>
            </a:r>
          </a:p>
          <a:p>
            <a:pPr marL="693738" indent="-457200">
              <a:lnSpc>
                <a:spcPct val="124000"/>
              </a:lnSpc>
              <a:spcBef>
                <a:spcPts val="800"/>
              </a:spcBef>
              <a:buClr>
                <a:schemeClr val="bg1"/>
              </a:buClr>
              <a:buFont typeface="Wingdings" panose="05000000000000000000" pitchFamily="2" charset="2"/>
              <a:buChar char=""/>
            </a:pPr>
            <a:r>
              <a:rPr lang="en-US" sz="2800" dirty="0" smtClean="0">
                <a:solidFill>
                  <a:schemeClr val="bg1"/>
                </a:solidFill>
                <a:effectLst>
                  <a:outerShdw blurRad="38100" dist="38100" dir="2700000" algn="tl">
                    <a:srgbClr val="000000">
                      <a:alpha val="43137"/>
                    </a:srgbClr>
                  </a:outerShdw>
                </a:effectLst>
              </a:rPr>
              <a:t>Chillingworth</a:t>
            </a:r>
          </a:p>
          <a:p>
            <a:pPr marL="693738" indent="-457200">
              <a:lnSpc>
                <a:spcPct val="124000"/>
              </a:lnSpc>
              <a:spcBef>
                <a:spcPts val="800"/>
              </a:spcBef>
              <a:buClr>
                <a:schemeClr val="bg1"/>
              </a:buClr>
              <a:buFont typeface="Wingdings" panose="05000000000000000000" pitchFamily="2" charset="2"/>
              <a:buChar char=""/>
            </a:pPr>
            <a:r>
              <a:rPr lang="en-US" sz="2800" dirty="0" smtClean="0">
                <a:solidFill>
                  <a:schemeClr val="bg1"/>
                </a:solidFill>
                <a:effectLst>
                  <a:outerShdw blurRad="38100" dist="38100" dir="2700000" algn="tl">
                    <a:srgbClr val="000000">
                      <a:alpha val="43137"/>
                    </a:srgbClr>
                  </a:outerShdw>
                </a:effectLst>
              </a:rPr>
              <a:t>Pearl</a:t>
            </a:r>
          </a:p>
          <a:p>
            <a:pPr marL="0" indent="0">
              <a:lnSpc>
                <a:spcPct val="124000"/>
              </a:lnSpc>
              <a:spcBef>
                <a:spcPts val="800"/>
              </a:spcBef>
              <a:buNone/>
            </a:pPr>
            <a:r>
              <a:rPr lang="en-US" sz="2800" dirty="0" smtClean="0">
                <a:solidFill>
                  <a:schemeClr val="bg1"/>
                </a:solidFill>
                <a:effectLst>
                  <a:outerShdw blurRad="38100" dist="38100" dir="2700000" algn="tl">
                    <a:srgbClr val="000000">
                      <a:alpha val="43137"/>
                    </a:srgbClr>
                  </a:outerShdw>
                </a:effectLst>
              </a:rPr>
              <a:t>Be prepared to share your answers with the class.</a:t>
            </a:r>
            <a:endParaRPr lang="en-US" sz="2800" dirty="0">
              <a:solidFill>
                <a:schemeClr val="bg1"/>
              </a:solidFill>
              <a:effectLst>
                <a:outerShdw blurRad="38100" dist="38100" dir="2700000" algn="tl">
                  <a:srgbClr val="000000">
                    <a:alpha val="43137"/>
                  </a:srgbClr>
                </a:outerShdw>
              </a:effectLst>
            </a:endParaRPr>
          </a:p>
        </p:txBody>
      </p:sp>
      <p:sp>
        <p:nvSpPr>
          <p:cNvPr id="6" name="Content Placeholder 4"/>
          <p:cNvSpPr txBox="1">
            <a:spLocks/>
          </p:cNvSpPr>
          <p:nvPr/>
        </p:nvSpPr>
        <p:spPr>
          <a:xfrm>
            <a:off x="5791200" y="1371599"/>
            <a:ext cx="2819400" cy="2055419"/>
          </a:xfrm>
          <a:prstGeom prst="rect">
            <a:avLst/>
          </a:prstGeom>
          <a:solidFill>
            <a:schemeClr val="accent1">
              <a:alpha val="80000"/>
            </a:schemeClr>
          </a:solidFill>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800"/>
              </a:spcBef>
              <a:buFont typeface="Arial" panose="020B0604020202020204" pitchFamily="34" charset="0"/>
              <a:buNone/>
            </a:pPr>
            <a:r>
              <a:rPr lang="en-US" sz="2050" i="1" dirty="0" smtClean="0">
                <a:solidFill>
                  <a:schemeClr val="bg1"/>
                </a:solidFill>
                <a:effectLst>
                  <a:outerShdw blurRad="38100" dist="38100" dir="2700000" algn="tl">
                    <a:srgbClr val="000000">
                      <a:alpha val="43137"/>
                    </a:srgbClr>
                  </a:outerShdw>
                </a:effectLst>
              </a:rPr>
              <a:t>As your classmates share, make note of their ideas (as well as your own ideas) in the ‘notes’ section of your class notebook.</a:t>
            </a:r>
            <a:endParaRPr lang="en-US" sz="205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54320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arm1.static.flickr.com/133/378485789_555e12b2c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403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3.bp.blogspot.com/--GdeLkFyn70/USY350DKg6I/AAAAAAAAAAs/fEil6J_OuGk/s1600/Scarlet+lett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13944"/>
            <a:ext cx="7010400" cy="6239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906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arm1.static.flickr.com/133/378485789_555e12b2c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403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1143000" y="0"/>
            <a:ext cx="7848600" cy="1143000"/>
          </a:xfrm>
        </p:spPr>
        <p:txBody>
          <a:bodyPr>
            <a:noAutofit/>
          </a:bodyPr>
          <a:lstStyle/>
          <a:p>
            <a:pPr algn="l"/>
            <a:r>
              <a:rPr lang="en-US" sz="6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Significant Settings</a:t>
            </a:r>
            <a:endParaRPr lang="en-US" sz="6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Content Placeholder 4"/>
          <p:cNvSpPr>
            <a:spLocks noGrp="1"/>
          </p:cNvSpPr>
          <p:nvPr>
            <p:ph idx="1"/>
          </p:nvPr>
        </p:nvSpPr>
        <p:spPr>
          <a:xfrm>
            <a:off x="1219200" y="1219201"/>
            <a:ext cx="4191000" cy="5257800"/>
          </a:xfrm>
          <a:solidFill>
            <a:schemeClr val="accent1">
              <a:alpha val="80000"/>
            </a:schemeClr>
          </a:solidFill>
        </p:spPr>
        <p:txBody>
          <a:bodyPr anchor="ctr" anchorCtr="0">
            <a:normAutofit lnSpcReduction="10000"/>
          </a:bodyPr>
          <a:lstStyle/>
          <a:p>
            <a:pPr marL="0" indent="0">
              <a:spcBef>
                <a:spcPts val="800"/>
              </a:spcBef>
              <a:buNone/>
            </a:pPr>
            <a:r>
              <a:rPr lang="en-US" sz="2500" b="1" spc="-60" dirty="0" smtClean="0">
                <a:solidFill>
                  <a:schemeClr val="bg1"/>
                </a:solidFill>
                <a:effectLst>
                  <a:outerShdw blurRad="38100" dist="38100" dir="2700000" algn="tl">
                    <a:srgbClr val="000000">
                      <a:alpha val="43137"/>
                    </a:srgbClr>
                  </a:outerShdw>
                </a:effectLst>
              </a:rPr>
              <a:t>City life vs. natural world</a:t>
            </a:r>
          </a:p>
          <a:p>
            <a:pPr marL="0" indent="0">
              <a:spcBef>
                <a:spcPts val="800"/>
              </a:spcBef>
              <a:buNone/>
            </a:pPr>
            <a:r>
              <a:rPr lang="en-US" sz="2400" dirty="0" smtClean="0">
                <a:solidFill>
                  <a:schemeClr val="bg1"/>
                </a:solidFill>
                <a:effectLst>
                  <a:outerShdw blurRad="38100" dist="38100" dir="2700000" algn="tl">
                    <a:srgbClr val="000000">
                      <a:alpha val="43137"/>
                    </a:srgbClr>
                  </a:outerShdw>
                </a:effectLst>
              </a:rPr>
              <a:t>Once in your group, you’ll be assigned either the</a:t>
            </a:r>
            <a:r>
              <a:rPr lang="en-US" sz="2400" b="1" dirty="0" smtClean="0">
                <a:solidFill>
                  <a:schemeClr val="bg1"/>
                </a:solidFill>
                <a:effectLst>
                  <a:outerShdw blurRad="38100" dist="38100" dir="2700000" algn="tl">
                    <a:srgbClr val="000000">
                      <a:alpha val="43137"/>
                    </a:srgbClr>
                  </a:outerShdw>
                </a:effectLst>
              </a:rPr>
              <a:t> city of Puritan Boston</a:t>
            </a:r>
            <a:r>
              <a:rPr lang="en-US" sz="2400" dirty="0" smtClean="0">
                <a:solidFill>
                  <a:schemeClr val="bg1"/>
                </a:solidFill>
                <a:effectLst>
                  <a:outerShdw blurRad="38100" dist="38100" dir="2700000" algn="tl">
                    <a:srgbClr val="000000">
                      <a:alpha val="43137"/>
                    </a:srgbClr>
                  </a:outerShdw>
                </a:effectLst>
              </a:rPr>
              <a:t> or the</a:t>
            </a:r>
            <a:r>
              <a:rPr lang="en-US" sz="2400" b="1" dirty="0" smtClean="0">
                <a:solidFill>
                  <a:schemeClr val="bg1"/>
                </a:solidFill>
                <a:effectLst>
                  <a:outerShdw blurRad="38100" dist="38100" dir="2700000" algn="tl">
                    <a:srgbClr val="000000">
                      <a:alpha val="43137"/>
                    </a:srgbClr>
                  </a:outerShdw>
                </a:effectLst>
              </a:rPr>
              <a:t> New England coastline/ woods</a:t>
            </a:r>
            <a:r>
              <a:rPr lang="en-US" sz="2400" dirty="0" smtClean="0">
                <a:solidFill>
                  <a:schemeClr val="bg1"/>
                </a:solidFill>
                <a:effectLst>
                  <a:outerShdw blurRad="38100" dist="38100" dir="2700000" algn="tl">
                    <a:srgbClr val="000000">
                      <a:alpha val="43137"/>
                    </a:srgbClr>
                  </a:outerShdw>
                </a:effectLst>
              </a:rPr>
              <a:t>. With your group, explore the following: </a:t>
            </a:r>
          </a:p>
          <a:p>
            <a:pPr marL="693738" indent="-457200">
              <a:spcBef>
                <a:spcPts val="800"/>
              </a:spcBef>
              <a:buClr>
                <a:schemeClr val="bg1"/>
              </a:buClr>
              <a:buFont typeface="Wingdings" panose="05000000000000000000" pitchFamily="2" charset="2"/>
              <a:buChar char=""/>
            </a:pPr>
            <a:r>
              <a:rPr lang="en-US" sz="2400" dirty="0" smtClean="0">
                <a:solidFill>
                  <a:schemeClr val="bg1"/>
                </a:solidFill>
                <a:effectLst>
                  <a:outerShdw blurRad="38100" dist="38100" dir="2700000" algn="tl">
                    <a:srgbClr val="000000">
                      <a:alpha val="43137"/>
                    </a:srgbClr>
                  </a:outerShdw>
                </a:effectLst>
              </a:rPr>
              <a:t>Who lives here?</a:t>
            </a:r>
          </a:p>
          <a:p>
            <a:pPr marL="693738" indent="-457200">
              <a:spcBef>
                <a:spcPts val="800"/>
              </a:spcBef>
              <a:buClr>
                <a:schemeClr val="bg1"/>
              </a:buClr>
              <a:buFont typeface="Wingdings" panose="05000000000000000000" pitchFamily="2" charset="2"/>
              <a:buChar char=""/>
            </a:pPr>
            <a:r>
              <a:rPr lang="en-US" sz="2400" dirty="0" smtClean="0">
                <a:solidFill>
                  <a:schemeClr val="bg1"/>
                </a:solidFill>
                <a:effectLst>
                  <a:outerShdw blurRad="38100" dist="38100" dir="2700000" algn="tl">
                    <a:srgbClr val="000000">
                      <a:alpha val="43137"/>
                    </a:srgbClr>
                  </a:outerShdw>
                </a:effectLst>
              </a:rPr>
              <a:t>What key plot elements occur here?</a:t>
            </a:r>
          </a:p>
          <a:p>
            <a:pPr marL="693738" indent="-457200">
              <a:spcBef>
                <a:spcPts val="800"/>
              </a:spcBef>
              <a:buClr>
                <a:schemeClr val="bg1"/>
              </a:buClr>
              <a:buFont typeface="Wingdings" panose="05000000000000000000" pitchFamily="2" charset="2"/>
              <a:buChar char=""/>
            </a:pPr>
            <a:r>
              <a:rPr lang="en-US" sz="2400" dirty="0" smtClean="0">
                <a:solidFill>
                  <a:schemeClr val="bg1"/>
                </a:solidFill>
                <a:effectLst>
                  <a:outerShdw blurRad="38100" dist="38100" dir="2700000" algn="tl">
                    <a:srgbClr val="000000">
                      <a:alpha val="43137"/>
                    </a:srgbClr>
                  </a:outerShdw>
                </a:effectLst>
              </a:rPr>
              <a:t>How do characters feel in this place?</a:t>
            </a:r>
          </a:p>
          <a:p>
            <a:pPr marL="693738" indent="-457200">
              <a:spcBef>
                <a:spcPts val="800"/>
              </a:spcBef>
              <a:buClr>
                <a:schemeClr val="bg1"/>
              </a:buClr>
              <a:buFont typeface="Wingdings" panose="05000000000000000000" pitchFamily="2" charset="2"/>
              <a:buChar char=""/>
            </a:pPr>
            <a:r>
              <a:rPr lang="en-US" sz="2400" dirty="0" smtClean="0">
                <a:solidFill>
                  <a:schemeClr val="bg1"/>
                </a:solidFill>
                <a:effectLst>
                  <a:outerShdw blurRad="38100" dist="38100" dir="2700000" algn="tl">
                    <a:srgbClr val="000000">
                      <a:alpha val="43137"/>
                    </a:srgbClr>
                  </a:outerShdw>
                </a:effectLst>
              </a:rPr>
              <a:t>What trends do you see?</a:t>
            </a:r>
            <a:endParaRPr lang="en-US" sz="2400" dirty="0">
              <a:solidFill>
                <a:schemeClr val="bg1"/>
              </a:solidFill>
              <a:effectLst>
                <a:outerShdw blurRad="38100" dist="38100" dir="2700000" algn="tl">
                  <a:srgbClr val="000000">
                    <a:alpha val="43137"/>
                  </a:srgbClr>
                </a:outerShdw>
              </a:effectLst>
            </a:endParaRPr>
          </a:p>
        </p:txBody>
      </p:sp>
      <p:sp>
        <p:nvSpPr>
          <p:cNvPr id="6" name="Content Placeholder 4"/>
          <p:cNvSpPr txBox="1">
            <a:spLocks/>
          </p:cNvSpPr>
          <p:nvPr/>
        </p:nvSpPr>
        <p:spPr>
          <a:xfrm>
            <a:off x="5486400" y="1219200"/>
            <a:ext cx="3505200" cy="2362200"/>
          </a:xfrm>
          <a:prstGeom prst="rect">
            <a:avLst/>
          </a:prstGeom>
          <a:solidFill>
            <a:schemeClr val="accent1">
              <a:alpha val="80000"/>
            </a:schemeClr>
          </a:solidFill>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800"/>
              </a:spcBef>
              <a:buNone/>
            </a:pPr>
            <a:r>
              <a:rPr lang="en-US" sz="1750" dirty="0" smtClean="0">
                <a:solidFill>
                  <a:schemeClr val="bg1"/>
                </a:solidFill>
                <a:effectLst>
                  <a:outerShdw blurRad="38100" dist="38100" dir="2700000" algn="tl">
                    <a:srgbClr val="000000">
                      <a:alpha val="43137"/>
                    </a:srgbClr>
                  </a:outerShdw>
                </a:effectLst>
              </a:rPr>
              <a:t>Thomas C. Foster wrote in his book </a:t>
            </a:r>
            <a:r>
              <a:rPr lang="en-US" sz="1750" i="1" dirty="0" smtClean="0">
                <a:solidFill>
                  <a:schemeClr val="bg1"/>
                </a:solidFill>
                <a:effectLst>
                  <a:outerShdw blurRad="38100" dist="38100" dir="2700000" algn="tl">
                    <a:srgbClr val="000000">
                      <a:alpha val="43137"/>
                    </a:srgbClr>
                  </a:outerShdw>
                </a:effectLst>
              </a:rPr>
              <a:t>How to Read Literature Like a Professor</a:t>
            </a:r>
            <a:r>
              <a:rPr lang="en-US" sz="1750" dirty="0" smtClean="0">
                <a:solidFill>
                  <a:schemeClr val="bg1"/>
                </a:solidFill>
                <a:effectLst>
                  <a:outerShdw blurRad="38100" dist="38100" dir="2700000" algn="tl">
                    <a:srgbClr val="000000">
                      <a:alpha val="43137"/>
                    </a:srgbClr>
                  </a:outerShdw>
                </a:effectLst>
              </a:rPr>
              <a:t> that “geography in literature can also be more. It can be revelatory of virtually any element in the work. Theme? Sure. Symbol? No problem. Plot? Without a doubt.” </a:t>
            </a:r>
            <a:endParaRPr lang="en-US" sz="175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39081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1000"/>
                                        <p:tgtEl>
                                          <p:spTgt spid="5">
                                            <p:txEl>
                                              <p:pRg st="3" end="3"/>
                                            </p:txEl>
                                          </p:spTgt>
                                        </p:tgtEl>
                                      </p:cBhvr>
                                    </p:animEffect>
                                    <p:anim calcmode="lin" valueType="num">
                                      <p:cBhvr>
                                        <p:cTn id="3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1000"/>
                                        <p:tgtEl>
                                          <p:spTgt spid="5">
                                            <p:txEl>
                                              <p:pRg st="4" end="4"/>
                                            </p:txEl>
                                          </p:spTgt>
                                        </p:tgtEl>
                                      </p:cBhvr>
                                    </p:animEffect>
                                    <p:anim calcmode="lin" valueType="num">
                                      <p:cBhvr>
                                        <p:cTn id="3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1000"/>
                                        <p:tgtEl>
                                          <p:spTgt spid="5">
                                            <p:txEl>
                                              <p:pRg st="5" end="5"/>
                                            </p:txEl>
                                          </p:spTgt>
                                        </p:tgtEl>
                                      </p:cBhvr>
                                    </p:animEffect>
                                    <p:anim calcmode="lin" valueType="num">
                                      <p:cBhvr>
                                        <p:cTn id="4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Symbols/Motifs</a:t>
            </a:r>
            <a:endParaRPr lang="en-US" dirty="0"/>
          </a:p>
        </p:txBody>
      </p:sp>
      <p:sp>
        <p:nvSpPr>
          <p:cNvPr id="3" name="Content Placeholder 2"/>
          <p:cNvSpPr>
            <a:spLocks noGrp="1"/>
          </p:cNvSpPr>
          <p:nvPr>
            <p:ph idx="1"/>
          </p:nvPr>
        </p:nvSpPr>
        <p:spPr/>
        <p:txBody>
          <a:bodyPr/>
          <a:lstStyle/>
          <a:p>
            <a:r>
              <a:rPr lang="en-US" dirty="0" smtClean="0"/>
              <a:t>Night vs. Day</a:t>
            </a:r>
          </a:p>
          <a:p>
            <a:r>
              <a:rPr lang="en-US" dirty="0" smtClean="0"/>
              <a:t>The Scarlet Letter</a:t>
            </a:r>
          </a:p>
          <a:p>
            <a:r>
              <a:rPr lang="en-US" dirty="0" smtClean="0"/>
              <a:t>The Meteor</a:t>
            </a:r>
          </a:p>
          <a:p>
            <a:r>
              <a:rPr lang="en-US" dirty="0" smtClean="0"/>
              <a:t>Pearl</a:t>
            </a:r>
          </a:p>
          <a:p>
            <a:r>
              <a:rPr lang="en-US" dirty="0" smtClean="0"/>
              <a:t>The Scaffold</a:t>
            </a:r>
          </a:p>
          <a:p>
            <a:r>
              <a:rPr lang="en-US" dirty="0" smtClean="0"/>
              <a:t>The Prison Door/ The Rose bush</a:t>
            </a:r>
          </a:p>
          <a:p>
            <a:r>
              <a:rPr lang="en-US" dirty="0" smtClean="0"/>
              <a:t>The Black Man</a:t>
            </a:r>
          </a:p>
          <a:p>
            <a:endParaRPr lang="en-US" dirty="0"/>
          </a:p>
        </p:txBody>
      </p:sp>
    </p:spTree>
    <p:extLst>
      <p:ext uri="{BB962C8B-B14F-4D97-AF65-F5344CB8AC3E}">
        <p14:creationId xmlns:p14="http://schemas.microsoft.com/office/powerpoint/2010/main" val="3167290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Quotes</a:t>
            </a: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r>
              <a:rPr lang="en-US" dirty="0" smtClean="0"/>
              <a:t>“But Hester Prynne, with a mind of native courage and activity, and for so long a period not merely estranged, but outlawed, from society, had habituated herself to such latitude of speculations as was altogether foreign to the clergyman.  She had wandered, without rule or guidance, in a moral wilderness. . .The scarlet letter was her passport into regions where other women dared not tread.  Shame, Despair, Solitude!  These had been her teachers,--stern and wild ones,--and they had made her strong, but taught her much amiss.</a:t>
            </a:r>
          </a:p>
          <a:p>
            <a:r>
              <a:rPr lang="en-US" dirty="0" smtClean="0"/>
              <a:t>“Mother,” said Pearl, “was that the same </a:t>
            </a:r>
            <a:r>
              <a:rPr lang="en-US" smtClean="0"/>
              <a:t>minister that kissed </a:t>
            </a:r>
            <a:r>
              <a:rPr lang="en-US" dirty="0" smtClean="0"/>
              <a:t>me by the brook?”</a:t>
            </a:r>
          </a:p>
          <a:p>
            <a:pPr marL="0" indent="0">
              <a:buNone/>
            </a:pPr>
            <a:r>
              <a:rPr lang="en-US" dirty="0"/>
              <a:t> </a:t>
            </a:r>
            <a:r>
              <a:rPr lang="en-US" dirty="0" smtClean="0"/>
              <a:t>    “Hold thy peace, dear little Pearl!” whispered her</a:t>
            </a:r>
          </a:p>
          <a:p>
            <a:pPr marL="0" indent="0">
              <a:buNone/>
            </a:pPr>
            <a:r>
              <a:rPr lang="en-US" dirty="0"/>
              <a:t> </a:t>
            </a:r>
            <a:r>
              <a:rPr lang="en-US" dirty="0" smtClean="0"/>
              <a:t>     mother.  “We must not always talk in the marketplace </a:t>
            </a:r>
          </a:p>
          <a:p>
            <a:pPr marL="0" indent="0">
              <a:buNone/>
            </a:pPr>
            <a:r>
              <a:rPr lang="en-US" dirty="0" smtClean="0"/>
              <a:t>      of what happens to us in the forest.”</a:t>
            </a:r>
            <a:endParaRPr lang="en-US" dirty="0"/>
          </a:p>
        </p:txBody>
      </p:sp>
    </p:spTree>
    <p:extLst>
      <p:ext uri="{BB962C8B-B14F-4D97-AF65-F5344CB8AC3E}">
        <p14:creationId xmlns:p14="http://schemas.microsoft.com/office/powerpoint/2010/main" val="16776309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Discussion:  </a:t>
            </a:r>
            <a:r>
              <a:rPr lang="en-US" i="1" dirty="0" smtClean="0"/>
              <a:t>The Scarlet Letter</a:t>
            </a:r>
            <a:endParaRPr lang="en-US" i="1" dirty="0"/>
          </a:p>
        </p:txBody>
      </p:sp>
      <p:sp>
        <p:nvSpPr>
          <p:cNvPr id="3" name="Subtitle 2"/>
          <p:cNvSpPr>
            <a:spLocks noGrp="1"/>
          </p:cNvSpPr>
          <p:nvPr>
            <p:ph type="body" idx="1"/>
          </p:nvPr>
        </p:nvSpPr>
        <p:spPr/>
        <p:txBody>
          <a:bodyPr/>
          <a:lstStyle/>
          <a:p>
            <a:r>
              <a:rPr lang="en-US" dirty="0" smtClean="0"/>
              <a:t>2017</a:t>
            </a:r>
            <a:endParaRPr lang="en-US" dirty="0"/>
          </a:p>
        </p:txBody>
      </p:sp>
    </p:spTree>
    <p:extLst>
      <p:ext uri="{BB962C8B-B14F-4D97-AF65-F5344CB8AC3E}">
        <p14:creationId xmlns:p14="http://schemas.microsoft.com/office/powerpoint/2010/main" val="1051185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117"/>
            <a:ext cx="8229600" cy="990600"/>
          </a:xfrm>
        </p:spPr>
        <p:txBody>
          <a:bodyPr/>
          <a:lstStyle/>
          <a:p>
            <a:pPr algn="l"/>
            <a:r>
              <a:rPr lang="en-US" dirty="0" smtClean="0"/>
              <a:t>Nathaniel Hawthorne</a:t>
            </a:r>
            <a:endParaRPr lang="en-US" dirty="0"/>
          </a:p>
        </p:txBody>
      </p:sp>
      <p:sp>
        <p:nvSpPr>
          <p:cNvPr id="3" name="Content Placeholder 2"/>
          <p:cNvSpPr>
            <a:spLocks noGrp="1"/>
          </p:cNvSpPr>
          <p:nvPr>
            <p:ph idx="1"/>
          </p:nvPr>
        </p:nvSpPr>
        <p:spPr>
          <a:xfrm>
            <a:off x="22123" y="1157808"/>
            <a:ext cx="8229600" cy="5406483"/>
          </a:xfrm>
        </p:spPr>
        <p:txBody>
          <a:bodyPr>
            <a:normAutofit lnSpcReduction="10000"/>
          </a:bodyPr>
          <a:lstStyle/>
          <a:p>
            <a:r>
              <a:rPr lang="en-US" dirty="0" smtClean="0"/>
              <a:t>Important facts:</a:t>
            </a:r>
          </a:p>
          <a:p>
            <a:pPr lvl="1"/>
            <a:r>
              <a:rPr lang="en-US" sz="2200" b="1" dirty="0" smtClean="0"/>
              <a:t>Hawthorne was born in Salem, MA.  His name used to be spelled </a:t>
            </a:r>
            <a:r>
              <a:rPr lang="en-US" sz="2200" b="1" dirty="0" err="1" smtClean="0"/>
              <a:t>Hathorne</a:t>
            </a:r>
            <a:r>
              <a:rPr lang="en-US" sz="2200" b="1" dirty="0" smtClean="0"/>
              <a:t>, and his great-great grandfather  was a judge during the Salem Witch Trials.</a:t>
            </a:r>
          </a:p>
          <a:p>
            <a:pPr lvl="1"/>
            <a:r>
              <a:rPr lang="en-US" sz="2200" b="1" dirty="0" smtClean="0"/>
              <a:t>After graduating from college, Hawthorne wrote short stories.  He needed additional employment, though, and friends helped him find a job at a custom house—a place in a port city where custom charges were collected.  He lost his job there, and wrote about it in “The Custom House”—a prelude to </a:t>
            </a:r>
            <a:r>
              <a:rPr lang="en-US" sz="2200" b="1" i="1" dirty="0" smtClean="0"/>
              <a:t>The Scarlet Letter</a:t>
            </a:r>
            <a:r>
              <a:rPr lang="en-US" sz="2200" b="1" dirty="0" smtClean="0"/>
              <a:t>.  </a:t>
            </a:r>
          </a:p>
          <a:p>
            <a:pPr lvl="1"/>
            <a:r>
              <a:rPr lang="en-US" sz="2200" b="1" dirty="0" smtClean="0"/>
              <a:t>He was good friends with Herman Melville, author of </a:t>
            </a:r>
            <a:r>
              <a:rPr lang="en-US" sz="2200" b="1" i="1" dirty="0" smtClean="0"/>
              <a:t>Moby Dick</a:t>
            </a:r>
            <a:r>
              <a:rPr lang="en-US" sz="2200" b="1" dirty="0" smtClean="0"/>
              <a:t>—the book was dedicated to him.  He enjoyed being alone more than being with people.  </a:t>
            </a:r>
          </a:p>
          <a:p>
            <a:pPr lvl="1"/>
            <a:r>
              <a:rPr lang="en-US" sz="2200" b="1" dirty="0" smtClean="0"/>
              <a:t>He is considered to be a father of American Literature.</a:t>
            </a:r>
            <a:endParaRPr lang="en-US" sz="2200" b="1" dirty="0"/>
          </a:p>
        </p:txBody>
      </p:sp>
      <p:pic>
        <p:nvPicPr>
          <p:cNvPr id="4" name="Picture 6" descr="http://media-cache-ec0.pinimg.com/236x/a3/45/2d/a3452d895a5506e912a280b52ab5a18f.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86918" y="152400"/>
            <a:ext cx="88623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30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6 traits of theme statements</a:t>
            </a:r>
            <a:endParaRPr lang="en-US" dirty="0"/>
          </a:p>
        </p:txBody>
      </p:sp>
      <p:sp>
        <p:nvSpPr>
          <p:cNvPr id="3" name="Content Placeholder 2"/>
          <p:cNvSpPr>
            <a:spLocks noGrp="1"/>
          </p:cNvSpPr>
          <p:nvPr>
            <p:ph idx="1"/>
          </p:nvPr>
        </p:nvSpPr>
        <p:spPr>
          <a:xfrm>
            <a:off x="457200" y="1828800"/>
            <a:ext cx="8229600" cy="4876800"/>
          </a:xfrm>
        </p:spPr>
        <p:txBody>
          <a:bodyPr>
            <a:normAutofit fontScale="55000" lnSpcReduction="20000"/>
          </a:bodyPr>
          <a:lstStyle/>
          <a:p>
            <a:pPr lvl="0"/>
            <a:r>
              <a:rPr lang="en-US" sz="3800" b="1" dirty="0" smtClean="0">
                <a:effectLst>
                  <a:outerShdw blurRad="38100" dist="38100" dir="2700000" algn="tl">
                    <a:srgbClr val="000000">
                      <a:alpha val="43137"/>
                    </a:srgbClr>
                  </a:outerShdw>
                </a:effectLst>
              </a:rPr>
              <a:t>Theme should be expressible in the form of a statement with a subject and a predicate.</a:t>
            </a:r>
            <a:endParaRPr lang="en-US" sz="3800" dirty="0" smtClean="0">
              <a:effectLst>
                <a:outerShdw blurRad="38100" dist="38100" dir="2700000" algn="tl">
                  <a:srgbClr val="000000">
                    <a:alpha val="43137"/>
                  </a:srgbClr>
                </a:outerShdw>
              </a:effectLst>
            </a:endParaRPr>
          </a:p>
          <a:p>
            <a:pPr lvl="0"/>
            <a:r>
              <a:rPr lang="en-US" sz="3800" b="1" dirty="0" smtClean="0">
                <a:effectLst>
                  <a:outerShdw blurRad="38100" dist="38100" dir="2700000" algn="tl">
                    <a:srgbClr val="000000">
                      <a:alpha val="43137"/>
                    </a:srgbClr>
                  </a:outerShdw>
                </a:effectLst>
              </a:rPr>
              <a:t>The theme should be stated as a generalization about life.  Specific characters, locations and dates are unnecessary</a:t>
            </a:r>
            <a:endParaRPr lang="en-US" sz="3800" dirty="0" smtClean="0">
              <a:effectLst>
                <a:outerShdw blurRad="38100" dist="38100" dir="2700000" algn="tl">
                  <a:srgbClr val="000000">
                    <a:alpha val="43137"/>
                  </a:srgbClr>
                </a:outerShdw>
              </a:effectLst>
            </a:endParaRPr>
          </a:p>
          <a:p>
            <a:r>
              <a:rPr lang="en-US" sz="3800" b="1" dirty="0" smtClean="0">
                <a:effectLst>
                  <a:outerShdw blurRad="38100" dist="38100" dir="2700000" algn="tl">
                    <a:srgbClr val="000000">
                      <a:alpha val="43137"/>
                    </a:srgbClr>
                  </a:outerShdw>
                </a:effectLst>
              </a:rPr>
              <a:t>Be careful not to make the generalization larger than is justified by the terms of the story</a:t>
            </a:r>
          </a:p>
          <a:p>
            <a:pPr lvl="0"/>
            <a:r>
              <a:rPr lang="en-US" sz="3800" b="1" dirty="0" smtClean="0">
                <a:effectLst>
                  <a:outerShdw blurRad="38100" dist="38100" dir="2700000" algn="tl">
                    <a:srgbClr val="000000">
                      <a:alpha val="43137"/>
                    </a:srgbClr>
                  </a:outerShdw>
                </a:effectLst>
              </a:rPr>
              <a:t>Theme is the central and unifying concept of a story.  It must account for all major details of the story, not be contradicted by any details in the story, and cannot rely upon supposed facts.</a:t>
            </a:r>
            <a:endParaRPr lang="en-US" sz="3800" dirty="0" smtClean="0">
              <a:effectLst>
                <a:outerShdw blurRad="38100" dist="38100" dir="2700000" algn="tl">
                  <a:srgbClr val="000000">
                    <a:alpha val="43137"/>
                  </a:srgbClr>
                </a:outerShdw>
              </a:effectLst>
            </a:endParaRPr>
          </a:p>
          <a:p>
            <a:pPr lvl="0"/>
            <a:r>
              <a:rPr lang="en-US" sz="3800" b="1" dirty="0" smtClean="0">
                <a:effectLst>
                  <a:outerShdw blurRad="38100" dist="38100" dir="2700000" algn="tl">
                    <a:srgbClr val="000000">
                      <a:alpha val="43137"/>
                    </a:srgbClr>
                  </a:outerShdw>
                </a:effectLst>
              </a:rPr>
              <a:t>There is no ONE way of stating the theme of a story.</a:t>
            </a:r>
            <a:endParaRPr lang="en-US" sz="3800" dirty="0" smtClean="0">
              <a:effectLst>
                <a:outerShdw blurRad="38100" dist="38100" dir="2700000" algn="tl">
                  <a:srgbClr val="000000">
                    <a:alpha val="43137"/>
                  </a:srgbClr>
                </a:outerShdw>
              </a:effectLst>
            </a:endParaRPr>
          </a:p>
          <a:p>
            <a:pPr lvl="0"/>
            <a:r>
              <a:rPr lang="en-US" sz="3800" b="1" dirty="0" smtClean="0">
                <a:effectLst>
                  <a:outerShdw blurRad="38100" dist="38100" dir="2700000" algn="tl">
                    <a:srgbClr val="000000">
                      <a:alpha val="43137"/>
                    </a:srgbClr>
                  </a:outerShdw>
                </a:effectLst>
              </a:rPr>
              <a:t>Avoid any statement that reduces the theme to some familiar saying or cliché that we have heard all of our lives such as “You can’t judge a book by its cover” or “love is blind.”</a:t>
            </a:r>
            <a:endParaRPr lang="en-US" sz="3800" dirty="0" smtClean="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2841554"/>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Possible Themes of </a:t>
            </a:r>
            <a:r>
              <a:rPr lang="en-US" i="1" dirty="0" smtClean="0"/>
              <a:t>The Scarlet Letter?</a:t>
            </a:r>
            <a:endParaRPr lang="en-US" i="1" dirty="0"/>
          </a:p>
        </p:txBody>
      </p:sp>
      <p:sp>
        <p:nvSpPr>
          <p:cNvPr id="3" name="Content Placeholder 2"/>
          <p:cNvSpPr>
            <a:spLocks noGrp="1"/>
          </p:cNvSpPr>
          <p:nvPr>
            <p:ph idx="1"/>
          </p:nvPr>
        </p:nvSpPr>
        <p:spPr/>
        <p:txBody>
          <a:bodyPr>
            <a:normAutofit/>
          </a:bodyPr>
          <a:lstStyle/>
          <a:p>
            <a:r>
              <a:rPr lang="en-US" sz="2800" dirty="0" smtClean="0">
                <a:effectLst>
                  <a:outerShdw blurRad="38100" dist="38100" dir="2700000" algn="tl">
                    <a:srgbClr val="000000">
                      <a:alpha val="43137"/>
                    </a:srgbClr>
                  </a:outerShdw>
                </a:effectLst>
              </a:rPr>
              <a:t>Think about the following ideas to get started:</a:t>
            </a:r>
          </a:p>
          <a:p>
            <a:pPr lvl="1"/>
            <a:r>
              <a:rPr lang="en-US" sz="2400" dirty="0" smtClean="0">
                <a:effectLst>
                  <a:outerShdw blurRad="38100" dist="38100" dir="2700000" algn="tl">
                    <a:srgbClr val="000000">
                      <a:alpha val="43137"/>
                    </a:srgbClr>
                  </a:outerShdw>
                </a:effectLst>
              </a:rPr>
              <a:t>Sin</a:t>
            </a:r>
          </a:p>
          <a:p>
            <a:pPr lvl="1"/>
            <a:r>
              <a:rPr lang="en-US" sz="2400" dirty="0" smtClean="0">
                <a:effectLst>
                  <a:outerShdw blurRad="38100" dist="38100" dir="2700000" algn="tl">
                    <a:srgbClr val="000000">
                      <a:alpha val="43137"/>
                    </a:srgbClr>
                  </a:outerShdw>
                </a:effectLst>
              </a:rPr>
              <a:t>Revenge</a:t>
            </a:r>
          </a:p>
          <a:p>
            <a:pPr lvl="1"/>
            <a:r>
              <a:rPr lang="en-US" sz="2400" dirty="0" smtClean="0">
                <a:effectLst>
                  <a:outerShdw blurRad="38100" dist="38100" dir="2700000" algn="tl">
                    <a:srgbClr val="000000">
                      <a:alpha val="43137"/>
                    </a:srgbClr>
                  </a:outerShdw>
                </a:effectLst>
              </a:rPr>
              <a:t>forgiveness</a:t>
            </a:r>
          </a:p>
          <a:p>
            <a:pPr lvl="1"/>
            <a:r>
              <a:rPr lang="en-US" sz="2400" dirty="0" smtClean="0">
                <a:effectLst>
                  <a:outerShdw blurRad="38100" dist="38100" dir="2700000" algn="tl">
                    <a:srgbClr val="000000">
                      <a:alpha val="43137"/>
                    </a:srgbClr>
                  </a:outerShdw>
                </a:effectLst>
              </a:rPr>
              <a:t>Hypocrisy</a:t>
            </a:r>
          </a:p>
          <a:p>
            <a:pPr lvl="1"/>
            <a:r>
              <a:rPr lang="en-US" sz="2400" dirty="0" smtClean="0">
                <a:effectLst>
                  <a:outerShdw blurRad="38100" dist="38100" dir="2700000" algn="tl">
                    <a:srgbClr val="000000">
                      <a:alpha val="43137"/>
                    </a:srgbClr>
                  </a:outerShdw>
                </a:effectLst>
              </a:rPr>
              <a:t>Justice</a:t>
            </a:r>
          </a:p>
          <a:p>
            <a:pPr lvl="1"/>
            <a:r>
              <a:rPr lang="en-US" sz="2400" dirty="0" smtClean="0">
                <a:effectLst>
                  <a:outerShdw blurRad="38100" dist="38100" dir="2700000" algn="tl">
                    <a:srgbClr val="000000">
                      <a:alpha val="43137"/>
                    </a:srgbClr>
                  </a:outerShdw>
                </a:effectLst>
              </a:rPr>
              <a:t>Isolation</a:t>
            </a:r>
          </a:p>
          <a:p>
            <a:r>
              <a:rPr lang="en-US" sz="2800" dirty="0" smtClean="0">
                <a:effectLst>
                  <a:outerShdw blurRad="38100" dist="38100" dir="2700000" algn="tl">
                    <a:srgbClr val="000000">
                      <a:alpha val="43137"/>
                    </a:srgbClr>
                  </a:outerShdw>
                </a:effectLst>
              </a:rPr>
              <a:t>How do these ideas relate to the novel?  </a:t>
            </a:r>
          </a:p>
        </p:txBody>
      </p:sp>
    </p:spTree>
    <p:extLst>
      <p:ext uri="{BB962C8B-B14F-4D97-AF65-F5344CB8AC3E}">
        <p14:creationId xmlns:p14="http://schemas.microsoft.com/office/powerpoint/2010/main" val="22269801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can you identify a theme??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sz="2800" dirty="0" smtClean="0">
                <a:effectLst>
                  <a:outerShdw blurRad="38100" dist="38100" dir="2700000" algn="tl">
                    <a:srgbClr val="000000">
                      <a:alpha val="43137"/>
                    </a:srgbClr>
                  </a:outerShdw>
                </a:effectLst>
              </a:rPr>
              <a:t>Think about patterns in character behavior or thoughts.</a:t>
            </a:r>
          </a:p>
          <a:p>
            <a:pPr>
              <a:buFont typeface="Wingdings" pitchFamily="2" charset="2"/>
              <a:buChar char="v"/>
            </a:pPr>
            <a:r>
              <a:rPr lang="en-US" sz="2800" dirty="0" smtClean="0">
                <a:effectLst>
                  <a:outerShdw blurRad="38100" dist="38100" dir="2700000" algn="tl">
                    <a:srgbClr val="000000">
                      <a:alpha val="43137"/>
                    </a:srgbClr>
                  </a:outerShdw>
                </a:effectLst>
              </a:rPr>
              <a:t>Pay attention to relationships between characters.</a:t>
            </a:r>
          </a:p>
          <a:p>
            <a:pPr>
              <a:buFont typeface="Wingdings" pitchFamily="2" charset="2"/>
              <a:buChar char="v"/>
            </a:pPr>
            <a:r>
              <a:rPr lang="en-US" sz="2800" dirty="0" smtClean="0">
                <a:effectLst>
                  <a:outerShdw blurRad="38100" dist="38100" dir="2700000" algn="tl">
                    <a:srgbClr val="000000">
                      <a:alpha val="43137"/>
                    </a:srgbClr>
                  </a:outerShdw>
                </a:effectLst>
              </a:rPr>
              <a:t>Look for foreshadowing clues that led to plot development.</a:t>
            </a:r>
          </a:p>
          <a:p>
            <a:pPr>
              <a:buFont typeface="Wingdings" pitchFamily="2" charset="2"/>
              <a:buChar char="v"/>
            </a:pPr>
            <a:r>
              <a:rPr lang="en-US" sz="2800" dirty="0" smtClean="0">
                <a:effectLst>
                  <a:outerShdw blurRad="38100" dist="38100" dir="2700000" algn="tl">
                    <a:srgbClr val="000000">
                      <a:alpha val="43137"/>
                    </a:srgbClr>
                  </a:outerShdw>
                </a:effectLst>
              </a:rPr>
              <a:t>Think about an implied lesson or moral you found in the story.</a:t>
            </a:r>
          </a:p>
        </p:txBody>
      </p:sp>
    </p:spTree>
    <p:extLst>
      <p:ext uri="{BB962C8B-B14F-4D97-AF65-F5344CB8AC3E}">
        <p14:creationId xmlns:p14="http://schemas.microsoft.com/office/powerpoint/2010/main" val="40716389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This!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z="2800" dirty="0" smtClean="0"/>
              <a:t>In groups, choose two of the big ideas listed below:</a:t>
            </a:r>
          </a:p>
          <a:p>
            <a:pPr lvl="1"/>
            <a:r>
              <a:rPr lang="en-US" sz="2400" dirty="0" smtClean="0"/>
              <a:t>Sin</a:t>
            </a:r>
          </a:p>
          <a:p>
            <a:pPr lvl="1"/>
            <a:r>
              <a:rPr lang="en-US" sz="2400" dirty="0" smtClean="0"/>
              <a:t>Revenge</a:t>
            </a:r>
          </a:p>
          <a:p>
            <a:pPr lvl="1"/>
            <a:r>
              <a:rPr lang="en-US" sz="2400" dirty="0" smtClean="0"/>
              <a:t>Hypocrisy</a:t>
            </a:r>
          </a:p>
          <a:p>
            <a:pPr lvl="1"/>
            <a:r>
              <a:rPr lang="en-US" sz="2400" dirty="0" smtClean="0"/>
              <a:t>Justice</a:t>
            </a:r>
          </a:p>
          <a:p>
            <a:pPr lvl="1"/>
            <a:r>
              <a:rPr lang="en-US" sz="2400" dirty="0" smtClean="0"/>
              <a:t>Isolation</a:t>
            </a:r>
          </a:p>
          <a:p>
            <a:r>
              <a:rPr lang="en-US" sz="2800" dirty="0" smtClean="0"/>
              <a:t>For each one, think of at least 2 events that happened in the novel that would prove that idea.  Write those down.</a:t>
            </a:r>
          </a:p>
          <a:p>
            <a:r>
              <a:rPr lang="en-US" sz="2800" dirty="0" smtClean="0"/>
              <a:t>Share your ideas with the class.</a:t>
            </a:r>
            <a:endParaRPr lang="en-US" sz="2800" dirty="0"/>
          </a:p>
        </p:txBody>
      </p:sp>
    </p:spTree>
    <p:extLst>
      <p:ext uri="{BB962C8B-B14F-4D97-AF65-F5344CB8AC3E}">
        <p14:creationId xmlns:p14="http://schemas.microsoft.com/office/powerpoint/2010/main" val="190392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z="2800" dirty="0" smtClean="0"/>
              <a:t>Now, think of the lesson that is illustrated with the events your group found. </a:t>
            </a:r>
          </a:p>
          <a:p>
            <a:r>
              <a:rPr lang="en-US" sz="2800" dirty="0" smtClean="0"/>
              <a:t>Write that lesson in a complete sentence.</a:t>
            </a:r>
          </a:p>
          <a:p>
            <a:pPr lvl="1"/>
            <a:r>
              <a:rPr lang="en-US" sz="2400" dirty="0" smtClean="0"/>
              <a:t>It’s important to forgive and forget.</a:t>
            </a:r>
          </a:p>
          <a:p>
            <a:pPr lvl="2"/>
            <a:r>
              <a:rPr lang="en-US" sz="2000" dirty="0" smtClean="0"/>
              <a:t>No clichés</a:t>
            </a:r>
          </a:p>
          <a:p>
            <a:pPr lvl="1"/>
            <a:r>
              <a:rPr lang="en-US" sz="2400" dirty="0" smtClean="0"/>
              <a:t>Things happen when you forgive someone.</a:t>
            </a:r>
          </a:p>
          <a:p>
            <a:pPr lvl="2"/>
            <a:r>
              <a:rPr lang="en-US" sz="2000" dirty="0" smtClean="0"/>
              <a:t>No you, what things?</a:t>
            </a:r>
          </a:p>
          <a:p>
            <a:pPr lvl="1"/>
            <a:r>
              <a:rPr lang="en-US" sz="2400" dirty="0" smtClean="0"/>
              <a:t>Forgiveness is the key to happiness and contentment.</a:t>
            </a:r>
          </a:p>
          <a:p>
            <a:pPr lvl="1"/>
            <a:endParaRPr lang="en-US" dirty="0" smtClean="0"/>
          </a:p>
          <a:p>
            <a:pPr lvl="1"/>
            <a:endParaRPr lang="en-US" dirty="0"/>
          </a:p>
        </p:txBody>
      </p:sp>
    </p:spTree>
    <p:extLst>
      <p:ext uri="{BB962C8B-B14F-4D97-AF65-F5344CB8AC3E}">
        <p14:creationId xmlns:p14="http://schemas.microsoft.com/office/powerpoint/2010/main" val="247819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Now, choose one theme statement.</a:t>
            </a:r>
            <a:endParaRPr lang="en-US" dirty="0"/>
          </a:p>
        </p:txBody>
      </p:sp>
      <p:sp>
        <p:nvSpPr>
          <p:cNvPr id="3" name="Content Placeholder 2"/>
          <p:cNvSpPr>
            <a:spLocks noGrp="1"/>
          </p:cNvSpPr>
          <p:nvPr>
            <p:ph idx="1"/>
          </p:nvPr>
        </p:nvSpPr>
        <p:spPr/>
        <p:txBody>
          <a:bodyPr/>
          <a:lstStyle/>
          <a:p>
            <a:r>
              <a:rPr lang="en-US" sz="2800" dirty="0" smtClean="0"/>
              <a:t>Go back through the text and find at least 2 examples that would support that theme statement.</a:t>
            </a:r>
          </a:p>
          <a:p>
            <a:pPr lvl="1"/>
            <a:r>
              <a:rPr lang="en-US" sz="2000" dirty="0" smtClean="0"/>
              <a:t>Write the examples down—be sure to include the page numbers.</a:t>
            </a:r>
          </a:p>
          <a:p>
            <a:endParaRPr lang="en-US" dirty="0"/>
          </a:p>
          <a:p>
            <a:r>
              <a:rPr lang="en-US" sz="2800" dirty="0" smtClean="0"/>
              <a:t>Share your group’s theme statement and evidence with the class.</a:t>
            </a:r>
            <a:endParaRPr lang="en-US" sz="2800" dirty="0"/>
          </a:p>
        </p:txBody>
      </p:sp>
    </p:spTree>
    <p:extLst>
      <p:ext uri="{BB962C8B-B14F-4D97-AF65-F5344CB8AC3E}">
        <p14:creationId xmlns:p14="http://schemas.microsoft.com/office/powerpoint/2010/main" val="258516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Quiz/</a:t>
            </a:r>
            <a:r>
              <a:rPr lang="en-US" dirty="0" err="1" smtClean="0"/>
              <a:t>Twiz</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899832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media-cache-ec0.pinimg.com/236x/a3/45/2d/a3452d895a5506e912a280b52ab5a18f.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15200" y="152400"/>
            <a:ext cx="1698618"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274638"/>
            <a:ext cx="6858000" cy="715962"/>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Questions</a:t>
            </a:r>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Content Placeholder 2"/>
          <p:cNvSpPr>
            <a:spLocks noGrp="1"/>
          </p:cNvSpPr>
          <p:nvPr>
            <p:ph idx="1"/>
          </p:nvPr>
        </p:nvSpPr>
        <p:spPr>
          <a:xfrm>
            <a:off x="457200" y="1600200"/>
            <a:ext cx="6858000" cy="5257800"/>
          </a:xfrm>
        </p:spPr>
        <p:txBody>
          <a:bodyPr>
            <a:normAutofit/>
          </a:bodyPr>
          <a:lstStyle/>
          <a:p>
            <a:pPr marL="285750" indent="-285750">
              <a:spcBef>
                <a:spcPts val="1800"/>
              </a:spcBef>
              <a:buFont typeface="+mj-lt"/>
              <a:buAutoNum type="arabicPeriod"/>
            </a:pPr>
            <a:r>
              <a:rPr lang="en-US" sz="2000" dirty="0" smtClean="0">
                <a:solidFill>
                  <a:schemeClr val="accent2">
                    <a:lumMod val="75000"/>
                  </a:schemeClr>
                </a:solidFill>
              </a:rPr>
              <a:t>Upon leaving the forest Dimmesdale meets </a:t>
            </a:r>
            <a:r>
              <a:rPr lang="en-US" sz="2000" u="sng" dirty="0" smtClean="0">
                <a:solidFill>
                  <a:schemeClr val="accent2">
                    <a:lumMod val="75000"/>
                  </a:schemeClr>
                </a:solidFill>
              </a:rPr>
              <a:t>	</a:t>
            </a:r>
            <a:r>
              <a:rPr lang="en-US" sz="2000" dirty="0" smtClean="0">
                <a:solidFill>
                  <a:schemeClr val="accent2">
                    <a:lumMod val="75000"/>
                  </a:schemeClr>
                </a:solidFill>
              </a:rPr>
              <a:t> </a:t>
            </a:r>
            <a:r>
              <a:rPr lang="en-US" sz="1600" i="1" dirty="0" smtClean="0">
                <a:solidFill>
                  <a:schemeClr val="accent2">
                    <a:lumMod val="75000"/>
                  </a:schemeClr>
                </a:solidFill>
              </a:rPr>
              <a:t>(a number)</a:t>
            </a:r>
            <a:r>
              <a:rPr lang="en-US" sz="2000" dirty="0" smtClean="0">
                <a:solidFill>
                  <a:schemeClr val="accent2">
                    <a:lumMod val="75000"/>
                  </a:schemeClr>
                </a:solidFill>
              </a:rPr>
              <a:t> people from his congregation who tempt him in one way or another.</a:t>
            </a:r>
          </a:p>
          <a:p>
            <a:pPr marL="285750" indent="-285750">
              <a:spcBef>
                <a:spcPts val="1800"/>
              </a:spcBef>
              <a:buFont typeface="+mj-lt"/>
              <a:buAutoNum type="arabicPeriod"/>
            </a:pPr>
            <a:r>
              <a:rPr lang="en-US" sz="2000" dirty="0" smtClean="0">
                <a:solidFill>
                  <a:schemeClr val="accent2">
                    <a:lumMod val="75000"/>
                  </a:schemeClr>
                </a:solidFill>
              </a:rPr>
              <a:t>Hester is afraid that </a:t>
            </a:r>
            <a:r>
              <a:rPr lang="en-US" sz="2000" u="sng" dirty="0" smtClean="0">
                <a:solidFill>
                  <a:schemeClr val="accent2">
                    <a:lumMod val="75000"/>
                  </a:schemeClr>
                </a:solidFill>
              </a:rPr>
              <a:t>		</a:t>
            </a:r>
            <a:r>
              <a:rPr lang="en-US" sz="2000" dirty="0" smtClean="0">
                <a:solidFill>
                  <a:schemeClr val="accent2">
                    <a:lumMod val="75000"/>
                  </a:schemeClr>
                </a:solidFill>
              </a:rPr>
              <a:t> will call out to Dimmesdale during the procession.</a:t>
            </a:r>
          </a:p>
          <a:p>
            <a:pPr marL="285750" indent="-285750">
              <a:spcBef>
                <a:spcPts val="1800"/>
              </a:spcBef>
              <a:buFont typeface="+mj-lt"/>
              <a:buAutoNum type="arabicPeriod"/>
            </a:pPr>
            <a:r>
              <a:rPr lang="en-US" sz="2000" dirty="0" smtClean="0">
                <a:solidFill>
                  <a:schemeClr val="accent2">
                    <a:lumMod val="75000"/>
                  </a:schemeClr>
                </a:solidFill>
              </a:rPr>
              <a:t>In the final chapters Pearl is wearing a bright </a:t>
            </a:r>
            <a:r>
              <a:rPr lang="en-US" sz="2000" u="sng" dirty="0" smtClean="0">
                <a:solidFill>
                  <a:schemeClr val="accent2">
                    <a:lumMod val="75000"/>
                  </a:schemeClr>
                </a:solidFill>
              </a:rPr>
              <a:t>	    </a:t>
            </a:r>
            <a:r>
              <a:rPr lang="en-US" sz="2000" dirty="0" smtClean="0">
                <a:solidFill>
                  <a:schemeClr val="accent2">
                    <a:lumMod val="75000"/>
                  </a:schemeClr>
                </a:solidFill>
              </a:rPr>
              <a:t>  </a:t>
            </a:r>
            <a:r>
              <a:rPr lang="en-US" sz="2000" u="sng" dirty="0" smtClean="0">
                <a:solidFill>
                  <a:schemeClr val="accent2">
                    <a:lumMod val="75000"/>
                  </a:schemeClr>
                </a:solidFill>
              </a:rPr>
              <a:t>	</a:t>
            </a:r>
            <a:r>
              <a:rPr lang="en-US" sz="2000" dirty="0" smtClean="0">
                <a:solidFill>
                  <a:schemeClr val="accent2">
                    <a:lumMod val="75000"/>
                  </a:schemeClr>
                </a:solidFill>
              </a:rPr>
              <a:t>.</a:t>
            </a:r>
          </a:p>
          <a:p>
            <a:pPr marL="285750" indent="-285750">
              <a:spcBef>
                <a:spcPts val="1800"/>
              </a:spcBef>
              <a:buFont typeface="+mj-lt"/>
              <a:buAutoNum type="arabicPeriod"/>
            </a:pPr>
            <a:r>
              <a:rPr lang="en-US" sz="2000" dirty="0" smtClean="0">
                <a:solidFill>
                  <a:schemeClr val="accent2">
                    <a:lumMod val="75000"/>
                  </a:schemeClr>
                </a:solidFill>
              </a:rPr>
              <a:t>Which character</a:t>
            </a:r>
            <a:r>
              <a:rPr lang="en-US" sz="2000" b="1" u="sng" dirty="0" smtClean="0">
                <a:solidFill>
                  <a:schemeClr val="accent2">
                    <a:lumMod val="75000"/>
                  </a:schemeClr>
                </a:solidFill>
              </a:rPr>
              <a:t>s</a:t>
            </a:r>
            <a:r>
              <a:rPr lang="en-US" sz="2000" dirty="0" smtClean="0">
                <a:solidFill>
                  <a:schemeClr val="accent2">
                    <a:lumMod val="75000"/>
                  </a:schemeClr>
                </a:solidFill>
              </a:rPr>
              <a:t> have secured a passage on the ship by the end of chapter 22, “The Procession”?</a:t>
            </a:r>
          </a:p>
          <a:p>
            <a:pPr marL="285750" indent="-285750">
              <a:spcBef>
                <a:spcPts val="1800"/>
              </a:spcBef>
              <a:buFont typeface="+mj-lt"/>
              <a:buAutoNum type="arabicPeriod"/>
            </a:pPr>
            <a:r>
              <a:rPr lang="en-US" sz="2000" dirty="0" smtClean="0">
                <a:solidFill>
                  <a:schemeClr val="accent2">
                    <a:lumMod val="75000"/>
                  </a:schemeClr>
                </a:solidFill>
              </a:rPr>
              <a:t>In chapter 23, “The Revelation of the Scarlet Letter”, the minister asks for the forgiveness of </a:t>
            </a:r>
            <a:r>
              <a:rPr lang="en-US" sz="2000" u="sng" dirty="0" smtClean="0">
                <a:solidFill>
                  <a:schemeClr val="accent2">
                    <a:lumMod val="75000"/>
                  </a:schemeClr>
                </a:solidFill>
              </a:rPr>
              <a:t>		</a:t>
            </a:r>
            <a:r>
              <a:rPr lang="en-US" sz="2000" dirty="0" smtClean="0">
                <a:solidFill>
                  <a:schemeClr val="accent2">
                    <a:lumMod val="75000"/>
                  </a:schemeClr>
                </a:solidFill>
              </a:rPr>
              <a:t> </a:t>
            </a:r>
            <a:r>
              <a:rPr lang="en-US" sz="1600" i="1" dirty="0" smtClean="0">
                <a:solidFill>
                  <a:schemeClr val="accent2">
                    <a:lumMod val="75000"/>
                  </a:schemeClr>
                </a:solidFill>
              </a:rPr>
              <a:t>(a possessive proper noun / pronoun) </a:t>
            </a:r>
            <a:r>
              <a:rPr lang="en-US" sz="2000" dirty="0" smtClean="0">
                <a:solidFill>
                  <a:schemeClr val="accent2">
                    <a:lumMod val="75000"/>
                  </a:schemeClr>
                </a:solidFill>
              </a:rPr>
              <a:t>sin while standing upon the scaffold.</a:t>
            </a:r>
          </a:p>
        </p:txBody>
      </p:sp>
      <p:sp>
        <p:nvSpPr>
          <p:cNvPr id="6" name="TextBox 5"/>
          <p:cNvSpPr txBox="1"/>
          <p:nvPr/>
        </p:nvSpPr>
        <p:spPr>
          <a:xfrm>
            <a:off x="2286000" y="990600"/>
            <a:ext cx="5562600" cy="400110"/>
          </a:xfrm>
          <a:prstGeom prst="rect">
            <a:avLst/>
          </a:prstGeom>
          <a:noFill/>
        </p:spPr>
        <p:txBody>
          <a:bodyPr wrap="square" rtlCol="0">
            <a:spAutoFit/>
          </a:bodyPr>
          <a:lstStyle/>
          <a:p>
            <a:pPr algn="ctr"/>
            <a:r>
              <a:rPr lang="en-US" sz="2000" dirty="0">
                <a:solidFill>
                  <a:schemeClr val="accent3">
                    <a:lumMod val="50000"/>
                  </a:schemeClr>
                </a:solidFill>
              </a:rPr>
              <a:t>c</a:t>
            </a:r>
            <a:r>
              <a:rPr lang="en-US" sz="2000" dirty="0" smtClean="0">
                <a:solidFill>
                  <a:schemeClr val="accent3">
                    <a:lumMod val="50000"/>
                  </a:schemeClr>
                </a:solidFill>
              </a:rPr>
              <a:t>hapters 20-23</a:t>
            </a:r>
            <a:endParaRPr lang="en-US" sz="2000" dirty="0">
              <a:solidFill>
                <a:schemeClr val="accent3">
                  <a:lumMod val="50000"/>
                </a:schemeClr>
              </a:solidFill>
            </a:endParaRPr>
          </a:p>
        </p:txBody>
      </p:sp>
    </p:spTree>
    <p:extLst>
      <p:ext uri="{BB962C8B-B14F-4D97-AF65-F5344CB8AC3E}">
        <p14:creationId xmlns:p14="http://schemas.microsoft.com/office/powerpoint/2010/main" val="3194979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media-cache-ec0.pinimg.com/236x/a3/45/2d/a3452d895a5506e912a280b52ab5a18f.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15200" y="152400"/>
            <a:ext cx="1698618"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274638"/>
            <a:ext cx="6858000" cy="715962"/>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Questions</a:t>
            </a:r>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Content Placeholder 2"/>
          <p:cNvSpPr>
            <a:spLocks noGrp="1"/>
          </p:cNvSpPr>
          <p:nvPr>
            <p:ph idx="1"/>
          </p:nvPr>
        </p:nvSpPr>
        <p:spPr>
          <a:xfrm>
            <a:off x="304800" y="1524000"/>
            <a:ext cx="7772400" cy="5257800"/>
          </a:xfrm>
        </p:spPr>
        <p:txBody>
          <a:bodyPr>
            <a:normAutofit fontScale="92500" lnSpcReduction="10000"/>
          </a:bodyPr>
          <a:lstStyle/>
          <a:p>
            <a:pPr marL="285750" indent="-285750">
              <a:spcBef>
                <a:spcPts val="1800"/>
              </a:spcBef>
              <a:buFont typeface="+mj-lt"/>
              <a:buAutoNum type="arabicPeriod" startAt="6"/>
            </a:pPr>
            <a:r>
              <a:rPr lang="en-US" sz="2000" dirty="0" smtClean="0">
                <a:solidFill>
                  <a:schemeClr val="accent2">
                    <a:lumMod val="75000"/>
                  </a:schemeClr>
                </a:solidFill>
              </a:rPr>
              <a:t>Do readers ever actually learn how the ‘A’ became fixed onto Dimmesdale’s chest? (</a:t>
            </a:r>
            <a:r>
              <a:rPr lang="en-US" sz="2000" b="1" dirty="0" smtClean="0">
                <a:solidFill>
                  <a:schemeClr val="accent2">
                    <a:lumMod val="75000"/>
                  </a:schemeClr>
                </a:solidFill>
              </a:rPr>
              <a:t>yes</a:t>
            </a:r>
            <a:r>
              <a:rPr lang="en-US" sz="2000" dirty="0" smtClean="0">
                <a:solidFill>
                  <a:schemeClr val="accent2">
                    <a:lumMod val="75000"/>
                  </a:schemeClr>
                </a:solidFill>
              </a:rPr>
              <a:t> or </a:t>
            </a:r>
            <a:r>
              <a:rPr lang="en-US" sz="2000" b="1" dirty="0" smtClean="0">
                <a:solidFill>
                  <a:schemeClr val="accent2">
                    <a:lumMod val="75000"/>
                  </a:schemeClr>
                </a:solidFill>
              </a:rPr>
              <a:t>no</a:t>
            </a:r>
            <a:r>
              <a:rPr lang="en-US" sz="2000" dirty="0" smtClean="0">
                <a:solidFill>
                  <a:schemeClr val="accent2">
                    <a:lumMod val="75000"/>
                  </a:schemeClr>
                </a:solidFill>
              </a:rPr>
              <a:t>)</a:t>
            </a:r>
          </a:p>
          <a:p>
            <a:pPr marL="285750" indent="-285750">
              <a:spcBef>
                <a:spcPts val="1800"/>
              </a:spcBef>
              <a:buFont typeface="+mj-lt"/>
              <a:buAutoNum type="arabicPeriod" startAt="6"/>
            </a:pPr>
            <a:r>
              <a:rPr lang="en-US" sz="2000" dirty="0" smtClean="0">
                <a:solidFill>
                  <a:schemeClr val="accent2">
                    <a:lumMod val="75000"/>
                  </a:schemeClr>
                </a:solidFill>
              </a:rPr>
              <a:t>In old age Hester creates clothing that is:</a:t>
            </a:r>
          </a:p>
          <a:p>
            <a:pPr lvl="1" indent="-342900">
              <a:spcBef>
                <a:spcPts val="600"/>
              </a:spcBef>
              <a:buFont typeface="+mj-lt"/>
              <a:buAutoNum type="alphaLcParenR"/>
            </a:pPr>
            <a:r>
              <a:rPr lang="en-US" sz="1800" dirty="0" smtClean="0">
                <a:solidFill>
                  <a:schemeClr val="accent2">
                    <a:lumMod val="75000"/>
                  </a:schemeClr>
                </a:solidFill>
              </a:rPr>
              <a:t>Very Puritan-like in color and style</a:t>
            </a:r>
          </a:p>
          <a:p>
            <a:pPr lvl="1" indent="-342900">
              <a:spcBef>
                <a:spcPts val="600"/>
              </a:spcBef>
              <a:buFont typeface="+mj-lt"/>
              <a:buAutoNum type="alphaLcParenR"/>
            </a:pPr>
            <a:r>
              <a:rPr lang="en-US" sz="1800" dirty="0">
                <a:solidFill>
                  <a:schemeClr val="accent2">
                    <a:lumMod val="75000"/>
                  </a:schemeClr>
                </a:solidFill>
              </a:rPr>
              <a:t>Very </a:t>
            </a:r>
            <a:r>
              <a:rPr lang="en-US" sz="1800" dirty="0" smtClean="0">
                <a:solidFill>
                  <a:schemeClr val="accent2">
                    <a:lumMod val="75000"/>
                  </a:schemeClr>
                </a:solidFill>
              </a:rPr>
              <a:t>non-Puritan-like in color and style</a:t>
            </a:r>
          </a:p>
          <a:p>
            <a:pPr lvl="1" indent="-342900">
              <a:spcBef>
                <a:spcPts val="600"/>
              </a:spcBef>
              <a:buFont typeface="+mj-lt"/>
              <a:buAutoNum type="alphaLcParenR"/>
            </a:pPr>
            <a:r>
              <a:rPr lang="en-US" sz="1800" dirty="0" smtClean="0">
                <a:solidFill>
                  <a:schemeClr val="accent2">
                    <a:lumMod val="75000"/>
                  </a:schemeClr>
                </a:solidFill>
              </a:rPr>
              <a:t>Sized for babies/children (possibly </a:t>
            </a:r>
            <a:r>
              <a:rPr lang="en-US" sz="1800" dirty="0">
                <a:solidFill>
                  <a:schemeClr val="accent2">
                    <a:lumMod val="75000"/>
                  </a:schemeClr>
                </a:solidFill>
              </a:rPr>
              <a:t>Pearl’s </a:t>
            </a:r>
            <a:r>
              <a:rPr lang="en-US" sz="1800" dirty="0" smtClean="0">
                <a:solidFill>
                  <a:schemeClr val="accent2">
                    <a:lumMod val="75000"/>
                  </a:schemeClr>
                </a:solidFill>
              </a:rPr>
              <a:t>babies/children?)</a:t>
            </a:r>
          </a:p>
          <a:p>
            <a:pPr lvl="1" indent="-342900">
              <a:spcBef>
                <a:spcPts val="600"/>
              </a:spcBef>
              <a:buFont typeface="+mj-lt"/>
              <a:buAutoNum type="alphaLcParenR"/>
            </a:pPr>
            <a:r>
              <a:rPr lang="en-US" sz="1800" dirty="0" smtClean="0">
                <a:solidFill>
                  <a:schemeClr val="accent2">
                    <a:lumMod val="75000"/>
                  </a:schemeClr>
                </a:solidFill>
              </a:rPr>
              <a:t>Both A &amp; C</a:t>
            </a:r>
          </a:p>
          <a:p>
            <a:pPr lvl="1" indent="-342900">
              <a:spcBef>
                <a:spcPts val="600"/>
              </a:spcBef>
              <a:buFont typeface="+mj-lt"/>
              <a:buAutoNum type="alphaLcParenR"/>
            </a:pPr>
            <a:r>
              <a:rPr lang="en-US" sz="1800" dirty="0" smtClean="0">
                <a:solidFill>
                  <a:schemeClr val="accent2">
                    <a:lumMod val="75000"/>
                  </a:schemeClr>
                </a:solidFill>
              </a:rPr>
              <a:t>Both B &amp; C</a:t>
            </a:r>
          </a:p>
          <a:p>
            <a:pPr lvl="1" indent="-342900">
              <a:spcBef>
                <a:spcPts val="600"/>
              </a:spcBef>
              <a:buFont typeface="+mj-lt"/>
              <a:buAutoNum type="alphaLcParenR"/>
            </a:pPr>
            <a:r>
              <a:rPr lang="en-US" sz="1800" dirty="0" smtClean="0">
                <a:solidFill>
                  <a:schemeClr val="accent2">
                    <a:lumMod val="75000"/>
                  </a:schemeClr>
                </a:solidFill>
              </a:rPr>
              <a:t>None of the above: Hester quits sewing after Pearl dies</a:t>
            </a:r>
          </a:p>
          <a:p>
            <a:pPr marL="285750" indent="-285750">
              <a:spcBef>
                <a:spcPts val="1800"/>
              </a:spcBef>
              <a:buFont typeface="+mj-lt"/>
              <a:buAutoNum type="arabicPeriod" startAt="6"/>
            </a:pPr>
            <a:r>
              <a:rPr lang="en-US" sz="2000" dirty="0" smtClean="0">
                <a:solidFill>
                  <a:schemeClr val="accent2">
                    <a:lumMod val="75000"/>
                  </a:schemeClr>
                </a:solidFill>
              </a:rPr>
              <a:t>When Chillingworth dies/vanishes he leaves Pearl </a:t>
            </a:r>
            <a:r>
              <a:rPr lang="en-US" sz="2000" u="sng" dirty="0" smtClean="0">
                <a:solidFill>
                  <a:schemeClr val="accent2">
                    <a:lumMod val="75000"/>
                  </a:schemeClr>
                </a:solidFill>
              </a:rPr>
              <a:t>	_____</a:t>
            </a:r>
            <a:r>
              <a:rPr lang="en-US" sz="2000" dirty="0" smtClean="0">
                <a:solidFill>
                  <a:schemeClr val="accent2">
                    <a:lumMod val="75000"/>
                  </a:schemeClr>
                </a:solidFill>
              </a:rPr>
              <a:t> in his will.</a:t>
            </a:r>
          </a:p>
          <a:p>
            <a:pPr marL="285750" indent="-285750">
              <a:spcBef>
                <a:spcPts val="1800"/>
              </a:spcBef>
              <a:buFont typeface="+mj-lt"/>
              <a:buAutoNum type="arabicPeriod" startAt="6"/>
            </a:pPr>
            <a:r>
              <a:rPr lang="en-US" sz="2000" u="sng" dirty="0" smtClean="0">
                <a:solidFill>
                  <a:schemeClr val="accent2">
                    <a:lumMod val="75000"/>
                  </a:schemeClr>
                </a:solidFill>
              </a:rPr>
              <a:t>	</a:t>
            </a:r>
            <a:r>
              <a:rPr lang="en-US" sz="2000" dirty="0" smtClean="0">
                <a:solidFill>
                  <a:schemeClr val="accent2">
                    <a:lumMod val="75000"/>
                  </a:schemeClr>
                </a:solidFill>
              </a:rPr>
              <a:t> </a:t>
            </a:r>
            <a:r>
              <a:rPr lang="en-US" sz="1600" i="1" dirty="0" smtClean="0">
                <a:solidFill>
                  <a:schemeClr val="accent2">
                    <a:lumMod val="75000"/>
                  </a:schemeClr>
                </a:solidFill>
              </a:rPr>
              <a:t>(name[s])   </a:t>
            </a:r>
            <a:r>
              <a:rPr lang="en-US" sz="2000" dirty="0" smtClean="0">
                <a:solidFill>
                  <a:schemeClr val="accent2">
                    <a:lumMod val="75000"/>
                  </a:schemeClr>
                </a:solidFill>
              </a:rPr>
              <a:t>is/are buried in the cemetery near the prison door…</a:t>
            </a:r>
          </a:p>
          <a:p>
            <a:pPr marL="285750" indent="-285750">
              <a:spcBef>
                <a:spcPts val="1800"/>
              </a:spcBef>
              <a:buFont typeface="+mj-lt"/>
              <a:buAutoNum type="arabicPeriod" startAt="6"/>
            </a:pPr>
            <a:r>
              <a:rPr lang="en-US" sz="2000" dirty="0" smtClean="0">
                <a:solidFill>
                  <a:schemeClr val="accent2">
                    <a:lumMod val="75000"/>
                  </a:schemeClr>
                </a:solidFill>
              </a:rPr>
              <a:t> … and his/her/their simple grave-marker reads </a:t>
            </a:r>
            <a:r>
              <a:rPr lang="en-US" sz="2000" u="sng" dirty="0" smtClean="0">
                <a:solidFill>
                  <a:schemeClr val="accent2">
                    <a:lumMod val="75000"/>
                  </a:schemeClr>
                </a:solidFill>
              </a:rPr>
              <a:t>	       </a:t>
            </a:r>
            <a:r>
              <a:rPr lang="en-US" sz="2000" dirty="0" smtClean="0">
                <a:solidFill>
                  <a:schemeClr val="accent2">
                    <a:lumMod val="75000"/>
                  </a:schemeClr>
                </a:solidFill>
              </a:rPr>
              <a:t>. </a:t>
            </a:r>
            <a:r>
              <a:rPr lang="en-US" sz="1600" i="1" dirty="0" smtClean="0">
                <a:solidFill>
                  <a:schemeClr val="accent2">
                    <a:lumMod val="75000"/>
                  </a:schemeClr>
                </a:solidFill>
              </a:rPr>
              <a:t>(directly quote it)</a:t>
            </a:r>
          </a:p>
        </p:txBody>
      </p:sp>
      <p:sp>
        <p:nvSpPr>
          <p:cNvPr id="6" name="TextBox 5"/>
          <p:cNvSpPr txBox="1"/>
          <p:nvPr/>
        </p:nvSpPr>
        <p:spPr>
          <a:xfrm>
            <a:off x="2667000" y="990600"/>
            <a:ext cx="5562600" cy="400110"/>
          </a:xfrm>
          <a:prstGeom prst="rect">
            <a:avLst/>
          </a:prstGeom>
          <a:noFill/>
        </p:spPr>
        <p:txBody>
          <a:bodyPr wrap="square" rtlCol="0">
            <a:spAutoFit/>
          </a:bodyPr>
          <a:lstStyle/>
          <a:p>
            <a:pPr algn="ctr"/>
            <a:r>
              <a:rPr lang="en-US" sz="2000" dirty="0">
                <a:solidFill>
                  <a:schemeClr val="accent3">
                    <a:lumMod val="50000"/>
                  </a:schemeClr>
                </a:solidFill>
              </a:rPr>
              <a:t>c</a:t>
            </a:r>
            <a:r>
              <a:rPr lang="en-US" sz="2000" dirty="0" smtClean="0">
                <a:solidFill>
                  <a:schemeClr val="accent3">
                    <a:lumMod val="50000"/>
                  </a:schemeClr>
                </a:solidFill>
              </a:rPr>
              <a:t>hapter 24 &amp; the novel as a whole</a:t>
            </a:r>
            <a:endParaRPr lang="en-US" sz="2000" dirty="0">
              <a:solidFill>
                <a:schemeClr val="accent3">
                  <a:lumMod val="50000"/>
                </a:schemeClr>
              </a:solidFill>
            </a:endParaRPr>
          </a:p>
        </p:txBody>
      </p:sp>
    </p:spTree>
    <p:extLst>
      <p:ext uri="{BB962C8B-B14F-4D97-AF65-F5344CB8AC3E}">
        <p14:creationId xmlns:p14="http://schemas.microsoft.com/office/powerpoint/2010/main" val="3136286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a:t>The wearing of the scarlet letter was intended to isolate Hester Prynne from society and to call attention to her sin.  Given the way in which Hester’s life ends, do you think that the scarlet letter accomplished what the magistrates intended?  Explain</a:t>
            </a:r>
            <a:r>
              <a:rPr lang="en-US" dirty="0" smtClean="0"/>
              <a:t>.</a:t>
            </a:r>
          </a:p>
          <a:p>
            <a:pPr lvl="0"/>
            <a:r>
              <a:rPr lang="en-US" dirty="0"/>
              <a:t>In your opinion, what effect does Pearl have on Dimmesdale?  What role, if any, does she play in bringing about his confession?  Explain your answer.</a:t>
            </a:r>
          </a:p>
          <a:p>
            <a:endParaRPr lang="en-US" dirty="0"/>
          </a:p>
        </p:txBody>
      </p:sp>
    </p:spTree>
    <p:extLst>
      <p:ext uri="{BB962C8B-B14F-4D97-AF65-F5344CB8AC3E}">
        <p14:creationId xmlns:p14="http://schemas.microsoft.com/office/powerpoint/2010/main" val="1800769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66800"/>
          </a:xfrm>
        </p:spPr>
        <p:txBody>
          <a:bodyPr/>
          <a:lstStyle/>
          <a:p>
            <a:r>
              <a:rPr lang="en-US" i="1" dirty="0" smtClean="0"/>
              <a:t>The Scarlet Letter</a:t>
            </a:r>
            <a:endParaRPr lang="en-US" i="1" dirty="0"/>
          </a:p>
        </p:txBody>
      </p:sp>
      <p:sp>
        <p:nvSpPr>
          <p:cNvPr id="5" name="Content Placeholder 4"/>
          <p:cNvSpPr>
            <a:spLocks noGrp="1"/>
          </p:cNvSpPr>
          <p:nvPr>
            <p:ph idx="1"/>
          </p:nvPr>
        </p:nvSpPr>
        <p:spPr/>
        <p:txBody>
          <a:bodyPr/>
          <a:lstStyle/>
          <a:p>
            <a:r>
              <a:rPr lang="en-US" dirty="0" smtClean="0"/>
              <a:t>Written between the time Hawthorne’s mother died in the fall of 1849 and February, 1850</a:t>
            </a:r>
          </a:p>
          <a:p>
            <a:r>
              <a:rPr lang="en-US" dirty="0" smtClean="0"/>
              <a:t>Considered to be a psychologically powerful take of the consequences of breaking a moral code—having an affair and getting pregnant during the 1600’s</a:t>
            </a:r>
          </a:p>
          <a:p>
            <a:r>
              <a:rPr lang="en-US" dirty="0" smtClean="0"/>
              <a:t>Deals with the ideas of guilt and sin and how those ideas affect characters</a:t>
            </a:r>
          </a:p>
          <a:p>
            <a:r>
              <a:rPr lang="en-US" dirty="0" smtClean="0"/>
              <a:t>Hester Prynne is considered by many as the first American heroine</a:t>
            </a:r>
          </a:p>
          <a:p>
            <a:endParaRPr lang="en-US" dirty="0"/>
          </a:p>
        </p:txBody>
      </p:sp>
    </p:spTree>
    <p:extLst>
      <p:ext uri="{BB962C8B-B14F-4D97-AF65-F5344CB8AC3E}">
        <p14:creationId xmlns:p14="http://schemas.microsoft.com/office/powerpoint/2010/main" val="28271272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In-Class Essay</a:t>
            </a:r>
            <a:endParaRPr lang="en-US" dirty="0"/>
          </a:p>
        </p:txBody>
      </p:sp>
      <p:sp>
        <p:nvSpPr>
          <p:cNvPr id="3" name="Content Placeholder 2"/>
          <p:cNvSpPr>
            <a:spLocks noGrp="1"/>
          </p:cNvSpPr>
          <p:nvPr>
            <p:ph idx="1"/>
          </p:nvPr>
        </p:nvSpPr>
        <p:spPr>
          <a:xfrm>
            <a:off x="304800" y="838200"/>
            <a:ext cx="8686800" cy="5791200"/>
          </a:xfrm>
        </p:spPr>
        <p:txBody>
          <a:bodyPr>
            <a:normAutofit fontScale="92500" lnSpcReduction="10000"/>
          </a:bodyPr>
          <a:lstStyle/>
          <a:p>
            <a:r>
              <a:rPr lang="en-US" dirty="0" smtClean="0"/>
              <a:t>On a piece of lined paper, respond to 2 of the following statements.  </a:t>
            </a:r>
            <a:r>
              <a:rPr lang="en-US" dirty="0" smtClean="0"/>
              <a:t>The topic sentence should give the statement and what you are doing with it. In </a:t>
            </a:r>
            <a:r>
              <a:rPr lang="en-US" dirty="0" smtClean="0"/>
              <a:t>each paragraph, </a:t>
            </a:r>
            <a:r>
              <a:rPr lang="en-US" dirty="0"/>
              <a:t>e</a:t>
            </a:r>
            <a:r>
              <a:rPr lang="en-US" dirty="0" smtClean="0"/>
              <a:t>xplain </a:t>
            </a:r>
            <a:r>
              <a:rPr lang="en-US" dirty="0" smtClean="0"/>
              <a:t>how the statement pertains to </a:t>
            </a:r>
            <a:r>
              <a:rPr lang="en-US" i="1" dirty="0" smtClean="0"/>
              <a:t>The Scarlet Letter</a:t>
            </a:r>
            <a:r>
              <a:rPr lang="en-US" dirty="0" smtClean="0"/>
              <a:t>.  </a:t>
            </a:r>
            <a:r>
              <a:rPr lang="en-US" dirty="0" smtClean="0"/>
              <a:t>Be sure to use </a:t>
            </a:r>
            <a:r>
              <a:rPr lang="en-US" dirty="0" smtClean="0"/>
              <a:t>the text for </a:t>
            </a:r>
            <a:r>
              <a:rPr lang="en-US" dirty="0" smtClean="0"/>
              <a:t>support/evidence.  </a:t>
            </a:r>
            <a:r>
              <a:rPr lang="en-US" dirty="0" smtClean="0"/>
              <a:t>Remember the 12-sentence format!!</a:t>
            </a:r>
          </a:p>
          <a:p>
            <a:r>
              <a:rPr lang="en-US" sz="2800" b="1" dirty="0" smtClean="0"/>
              <a:t>Defend, Refute. or Modify:</a:t>
            </a:r>
          </a:p>
          <a:p>
            <a:pPr marL="0" indent="0">
              <a:buNone/>
            </a:pPr>
            <a:endParaRPr lang="en-US" dirty="0"/>
          </a:p>
          <a:p>
            <a:pPr marL="0" indent="0">
              <a:buNone/>
            </a:pPr>
            <a:r>
              <a:rPr lang="en-US" b="1" dirty="0" smtClean="0"/>
              <a:t>Seeking revenge is a worse crime than adultery is.</a:t>
            </a:r>
          </a:p>
          <a:p>
            <a:pPr marL="0" indent="0">
              <a:buNone/>
            </a:pPr>
            <a:endParaRPr lang="en-US" b="1" dirty="0"/>
          </a:p>
          <a:p>
            <a:pPr marL="0" indent="0">
              <a:buNone/>
            </a:pPr>
            <a:r>
              <a:rPr lang="en-US" b="1" dirty="0" smtClean="0"/>
              <a:t>It is absolutely wrong to lie and deceive.</a:t>
            </a:r>
          </a:p>
          <a:p>
            <a:pPr marL="0" indent="0">
              <a:buNone/>
            </a:pPr>
            <a:endParaRPr lang="en-US" b="1" dirty="0"/>
          </a:p>
          <a:p>
            <a:pPr marL="0" indent="0">
              <a:buNone/>
            </a:pPr>
            <a:r>
              <a:rPr lang="en-US" b="1" dirty="0" smtClean="0"/>
              <a:t>Society shuns people for certain actions.</a:t>
            </a:r>
          </a:p>
          <a:p>
            <a:pPr marL="0" indent="0">
              <a:buNone/>
            </a:pPr>
            <a:endParaRPr lang="en-US" b="1" dirty="0"/>
          </a:p>
          <a:p>
            <a:pPr marL="0" indent="0">
              <a:buNone/>
            </a:pPr>
            <a:r>
              <a:rPr lang="en-US" b="1" dirty="0" smtClean="0"/>
              <a:t>Sins of passion are acceptable.  Sins of principle are not.</a:t>
            </a:r>
            <a:endParaRPr lang="en-US" b="1" dirty="0"/>
          </a:p>
        </p:txBody>
      </p:sp>
    </p:spTree>
    <p:extLst>
      <p:ext uri="{BB962C8B-B14F-4D97-AF65-F5344CB8AC3E}">
        <p14:creationId xmlns:p14="http://schemas.microsoft.com/office/powerpoint/2010/main" val="386042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In-Class Essay</a:t>
            </a:r>
            <a:endParaRPr lang="en-US" dirty="0"/>
          </a:p>
        </p:txBody>
      </p:sp>
      <p:sp>
        <p:nvSpPr>
          <p:cNvPr id="3" name="Content Placeholder 2"/>
          <p:cNvSpPr>
            <a:spLocks noGrp="1"/>
          </p:cNvSpPr>
          <p:nvPr>
            <p:ph idx="1"/>
          </p:nvPr>
        </p:nvSpPr>
        <p:spPr>
          <a:xfrm>
            <a:off x="304800" y="838200"/>
            <a:ext cx="8686800" cy="5791200"/>
          </a:xfrm>
        </p:spPr>
        <p:txBody>
          <a:bodyPr>
            <a:normAutofit fontScale="92500" lnSpcReduction="10000"/>
          </a:bodyPr>
          <a:lstStyle/>
          <a:p>
            <a:r>
              <a:rPr lang="en-US" dirty="0" smtClean="0"/>
              <a:t>On a piece of lined paper, respond to 2 of the following statements.  </a:t>
            </a:r>
            <a:r>
              <a:rPr lang="en-US" dirty="0" smtClean="0"/>
              <a:t>The topic sentence should give the statement and what you are doing with it. In </a:t>
            </a:r>
            <a:r>
              <a:rPr lang="en-US" dirty="0" smtClean="0"/>
              <a:t>each paragraph, </a:t>
            </a:r>
            <a:r>
              <a:rPr lang="en-US" dirty="0"/>
              <a:t>e</a:t>
            </a:r>
            <a:r>
              <a:rPr lang="en-US" dirty="0" smtClean="0"/>
              <a:t>xplain </a:t>
            </a:r>
            <a:r>
              <a:rPr lang="en-US" dirty="0" smtClean="0"/>
              <a:t>how the statement pertains to </a:t>
            </a:r>
            <a:r>
              <a:rPr lang="en-US" i="1" dirty="0" smtClean="0"/>
              <a:t>The Scarlet Letter</a:t>
            </a:r>
            <a:r>
              <a:rPr lang="en-US" dirty="0" smtClean="0"/>
              <a:t>.  </a:t>
            </a:r>
            <a:r>
              <a:rPr lang="en-US" dirty="0" smtClean="0"/>
              <a:t>Be sure to use </a:t>
            </a:r>
            <a:r>
              <a:rPr lang="en-US" dirty="0" smtClean="0"/>
              <a:t>the text for </a:t>
            </a:r>
            <a:r>
              <a:rPr lang="en-US" dirty="0" smtClean="0"/>
              <a:t>support/evidence.  </a:t>
            </a:r>
            <a:r>
              <a:rPr lang="en-US" dirty="0" smtClean="0"/>
              <a:t>Remember the 12-sentence format!!</a:t>
            </a:r>
          </a:p>
          <a:p>
            <a:r>
              <a:rPr lang="en-US" sz="2800" b="1" dirty="0" smtClean="0"/>
              <a:t>Defend, Refute. or Modify:</a:t>
            </a:r>
          </a:p>
          <a:p>
            <a:pPr marL="0" indent="0">
              <a:buNone/>
            </a:pPr>
            <a:endParaRPr lang="en-US" dirty="0"/>
          </a:p>
          <a:p>
            <a:pPr marL="0" indent="0">
              <a:buNone/>
            </a:pPr>
            <a:r>
              <a:rPr lang="en-US" b="1" dirty="0" smtClean="0"/>
              <a:t>Seeking revenge is a worse crime than adultery is.</a:t>
            </a:r>
          </a:p>
          <a:p>
            <a:pPr marL="0" indent="0">
              <a:buNone/>
            </a:pPr>
            <a:endParaRPr lang="en-US" b="1" dirty="0"/>
          </a:p>
          <a:p>
            <a:pPr marL="0" indent="0">
              <a:buNone/>
            </a:pPr>
            <a:r>
              <a:rPr lang="en-US" b="1" dirty="0" smtClean="0"/>
              <a:t>It is absolutely wrong to lie and deceive.</a:t>
            </a:r>
          </a:p>
          <a:p>
            <a:pPr marL="0" indent="0">
              <a:buNone/>
            </a:pPr>
            <a:endParaRPr lang="en-US" b="1" dirty="0"/>
          </a:p>
          <a:p>
            <a:pPr marL="0" indent="0">
              <a:buNone/>
            </a:pPr>
            <a:r>
              <a:rPr lang="en-US" b="1" dirty="0" smtClean="0"/>
              <a:t>Society shuns people for certain actions.</a:t>
            </a:r>
          </a:p>
          <a:p>
            <a:pPr marL="0" indent="0">
              <a:buNone/>
            </a:pPr>
            <a:endParaRPr lang="en-US" b="1" dirty="0"/>
          </a:p>
          <a:p>
            <a:pPr marL="0" indent="0">
              <a:buNone/>
            </a:pPr>
            <a:r>
              <a:rPr lang="en-US" b="1" dirty="0" smtClean="0"/>
              <a:t>Sins of passion are acceptable.  Sins of principle are not.</a:t>
            </a:r>
            <a:endParaRPr lang="en-US" b="1" dirty="0"/>
          </a:p>
        </p:txBody>
      </p:sp>
    </p:spTree>
    <p:extLst>
      <p:ext uri="{BB962C8B-B14F-4D97-AF65-F5344CB8AC3E}">
        <p14:creationId xmlns:p14="http://schemas.microsoft.com/office/powerpoint/2010/main" val="193952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err="1" smtClean="0"/>
              <a:t>Kahoot</a:t>
            </a:r>
            <a:r>
              <a:rPr lang="en-US" dirty="0" smtClean="0"/>
              <a:t>!</a:t>
            </a:r>
            <a:endParaRPr lang="en-US" dirty="0"/>
          </a:p>
        </p:txBody>
      </p:sp>
      <p:sp>
        <p:nvSpPr>
          <p:cNvPr id="3" name="Content Placeholder 2"/>
          <p:cNvSpPr>
            <a:spLocks noGrp="1"/>
          </p:cNvSpPr>
          <p:nvPr>
            <p:ph idx="1"/>
          </p:nvPr>
        </p:nvSpPr>
        <p:spPr/>
        <p:txBody>
          <a:bodyPr/>
          <a:lstStyle/>
          <a:p>
            <a:r>
              <a:rPr lang="en-US" dirty="0" smtClean="0"/>
              <a:t>Directions:</a:t>
            </a:r>
          </a:p>
          <a:p>
            <a:pPr lvl="1"/>
            <a:r>
              <a:rPr lang="en-US" dirty="0" smtClean="0"/>
              <a:t>Take out your phone or other technological device.</a:t>
            </a:r>
          </a:p>
          <a:p>
            <a:pPr lvl="1"/>
            <a:r>
              <a:rPr lang="en-US" dirty="0" smtClean="0"/>
              <a:t>In the browser, type in </a:t>
            </a:r>
            <a:r>
              <a:rPr lang="en-US" sz="2800" b="1" dirty="0" smtClean="0"/>
              <a:t>kahoot.it</a:t>
            </a:r>
          </a:p>
          <a:p>
            <a:pPr lvl="1"/>
            <a:r>
              <a:rPr lang="en-US" dirty="0" smtClean="0"/>
              <a:t>When the screen prompts you, type in </a:t>
            </a:r>
            <a:r>
              <a:rPr lang="en-US" sz="2400" b="1" dirty="0" smtClean="0"/>
              <a:t>5062899</a:t>
            </a:r>
          </a:p>
          <a:p>
            <a:pPr lvl="1"/>
            <a:r>
              <a:rPr lang="en-US" dirty="0" smtClean="0"/>
              <a:t>Create a name for you and your partner that is appropriate for school.</a:t>
            </a:r>
          </a:p>
          <a:p>
            <a:pPr lvl="1"/>
            <a:endParaRPr lang="en-US" dirty="0"/>
          </a:p>
          <a:p>
            <a:pPr lvl="1"/>
            <a:r>
              <a:rPr lang="en-US" dirty="0" smtClean="0"/>
              <a:t>Good Luck!</a:t>
            </a:r>
          </a:p>
          <a:p>
            <a:pPr lvl="1"/>
            <a:endParaRPr lang="en-US" dirty="0"/>
          </a:p>
        </p:txBody>
      </p:sp>
    </p:spTree>
    <p:extLst>
      <p:ext uri="{BB962C8B-B14F-4D97-AF65-F5344CB8AC3E}">
        <p14:creationId xmlns:p14="http://schemas.microsoft.com/office/powerpoint/2010/main" val="35132577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discussion:</a:t>
            </a:r>
            <a:endParaRPr lang="en-US" dirty="0"/>
          </a:p>
        </p:txBody>
      </p:sp>
      <p:sp>
        <p:nvSpPr>
          <p:cNvPr id="3" name="Content Placeholder 2"/>
          <p:cNvSpPr>
            <a:spLocks noGrp="1"/>
          </p:cNvSpPr>
          <p:nvPr>
            <p:ph idx="1"/>
          </p:nvPr>
        </p:nvSpPr>
        <p:spPr>
          <a:xfrm>
            <a:off x="457200" y="1447800"/>
            <a:ext cx="7620000" cy="4800600"/>
          </a:xfrm>
        </p:spPr>
        <p:txBody>
          <a:bodyPr/>
          <a:lstStyle/>
          <a:p>
            <a:pPr lvl="0"/>
            <a:r>
              <a:rPr lang="en-US" sz="3200" dirty="0" smtClean="0"/>
              <a:t>First impressions of Hester </a:t>
            </a:r>
            <a:r>
              <a:rPr lang="en-US" sz="3200" dirty="0"/>
              <a:t>Prynne?</a:t>
            </a:r>
          </a:p>
          <a:p>
            <a:pPr lvl="1"/>
            <a:r>
              <a:rPr lang="en-US" sz="2000" b="1" dirty="0" smtClean="0"/>
              <a:t>“It [the letter A] was so artistically done…which was of a splendor in accordance with the taste of the age, but greatly beyond what was allowed by the sumptuary regulations of the colony.”</a:t>
            </a:r>
          </a:p>
          <a:p>
            <a:pPr lvl="1"/>
            <a:r>
              <a:rPr lang="en-US" sz="2000" b="1" dirty="0" smtClean="0"/>
              <a:t>“</a:t>
            </a:r>
            <a:r>
              <a:rPr lang="en-US" sz="2000" b="1" dirty="0"/>
              <a:t>with a burning blush and yet a haughty smile”</a:t>
            </a:r>
          </a:p>
          <a:p>
            <a:pPr lvl="1"/>
            <a:r>
              <a:rPr lang="en-US" sz="2000" b="1" dirty="0"/>
              <a:t>“as if her heart had been flung into the street for them all to spurn and trample upon”</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191000"/>
            <a:ext cx="2649423" cy="2039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872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dirty="0" smtClean="0"/>
              <a:t>Activity:</a:t>
            </a:r>
            <a:endParaRPr lang="en-US" dirty="0"/>
          </a:p>
        </p:txBody>
      </p:sp>
      <p:sp>
        <p:nvSpPr>
          <p:cNvPr id="3" name="Content Placeholder 2"/>
          <p:cNvSpPr>
            <a:spLocks noGrp="1"/>
          </p:cNvSpPr>
          <p:nvPr>
            <p:ph idx="1"/>
          </p:nvPr>
        </p:nvSpPr>
        <p:spPr>
          <a:xfrm>
            <a:off x="533400" y="1219200"/>
            <a:ext cx="8229600" cy="5257800"/>
          </a:xfrm>
        </p:spPr>
        <p:txBody>
          <a:bodyPr>
            <a:normAutofit/>
          </a:bodyPr>
          <a:lstStyle/>
          <a:p>
            <a:r>
              <a:rPr lang="en-US" sz="2800" b="1" dirty="0" smtClean="0"/>
              <a:t>Create groups of 4 with the people near you. In your notebook, write:</a:t>
            </a:r>
          </a:p>
          <a:p>
            <a:r>
              <a:rPr lang="en-US" sz="2800" b="1" dirty="0" smtClean="0">
                <a:solidFill>
                  <a:srgbClr val="FF0000"/>
                </a:solidFill>
              </a:rPr>
              <a:t>Who </a:t>
            </a:r>
          </a:p>
          <a:p>
            <a:r>
              <a:rPr lang="en-US" sz="2800" b="1" dirty="0" smtClean="0">
                <a:solidFill>
                  <a:srgbClr val="FF0000"/>
                </a:solidFill>
              </a:rPr>
              <a:t>What</a:t>
            </a:r>
          </a:p>
          <a:p>
            <a:r>
              <a:rPr lang="en-US" sz="2800" b="1" dirty="0" smtClean="0">
                <a:solidFill>
                  <a:srgbClr val="FF0000"/>
                </a:solidFill>
              </a:rPr>
              <a:t>Where </a:t>
            </a:r>
          </a:p>
          <a:p>
            <a:r>
              <a:rPr lang="en-US" sz="2800" b="1" dirty="0" smtClean="0">
                <a:solidFill>
                  <a:srgbClr val="FF0000"/>
                </a:solidFill>
              </a:rPr>
              <a:t>When</a:t>
            </a:r>
          </a:p>
          <a:p>
            <a:r>
              <a:rPr lang="en-US" sz="2800" b="1" dirty="0" smtClean="0">
                <a:solidFill>
                  <a:srgbClr val="FF0000"/>
                </a:solidFill>
              </a:rPr>
              <a:t>Why </a:t>
            </a:r>
          </a:p>
          <a:p>
            <a:endParaRPr lang="en-US" sz="2800" b="1" dirty="0" smtClean="0"/>
          </a:p>
          <a:p>
            <a:r>
              <a:rPr lang="en-US" sz="2800" b="1" dirty="0" smtClean="0"/>
              <a:t>Leave space for answers</a:t>
            </a:r>
            <a:endParaRPr lang="en-US" sz="2800" b="1" dirty="0"/>
          </a:p>
        </p:txBody>
      </p:sp>
    </p:spTree>
    <p:extLst>
      <p:ext uri="{BB962C8B-B14F-4D97-AF65-F5344CB8AC3E}">
        <p14:creationId xmlns:p14="http://schemas.microsoft.com/office/powerpoint/2010/main" val="39215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With your group:</a:t>
            </a:r>
            <a:endParaRPr lang="en-US" dirty="0"/>
          </a:p>
        </p:txBody>
      </p:sp>
      <p:sp>
        <p:nvSpPr>
          <p:cNvPr id="3" name="Content Placeholder 2"/>
          <p:cNvSpPr>
            <a:spLocks noGrp="1"/>
          </p:cNvSpPr>
          <p:nvPr>
            <p:ph idx="1"/>
          </p:nvPr>
        </p:nvSpPr>
        <p:spPr>
          <a:xfrm>
            <a:off x="152400" y="1295400"/>
            <a:ext cx="8763000" cy="5334000"/>
          </a:xfrm>
        </p:spPr>
        <p:txBody>
          <a:bodyPr>
            <a:normAutofit fontScale="92500"/>
          </a:bodyPr>
          <a:lstStyle/>
          <a:p>
            <a:r>
              <a:rPr lang="en-US" sz="2800" b="1" dirty="0" smtClean="0"/>
              <a:t>Answer the 5 “W”s with regard to chapters 3 &amp; 4 of the novel.</a:t>
            </a:r>
          </a:p>
          <a:p>
            <a:r>
              <a:rPr lang="en-US" sz="2800" b="1" dirty="0" smtClean="0"/>
              <a:t>Everyone stand up.</a:t>
            </a:r>
          </a:p>
          <a:p>
            <a:r>
              <a:rPr lang="en-US" sz="2800" b="1" dirty="0" smtClean="0"/>
              <a:t>Tallest person in the group move to another group (go clockwise) and share your group’s answers.</a:t>
            </a:r>
          </a:p>
          <a:p>
            <a:r>
              <a:rPr lang="en-US" sz="2800" b="1" dirty="0" smtClean="0"/>
              <a:t>While listening, the rest of you will add to your notes and point out any incorrect or missing information.</a:t>
            </a:r>
          </a:p>
          <a:p>
            <a:r>
              <a:rPr lang="en-US" sz="2800" b="1" dirty="0"/>
              <a:t>Everyone stand up.</a:t>
            </a:r>
          </a:p>
          <a:p>
            <a:r>
              <a:rPr lang="en-US" sz="2800" b="1" dirty="0" smtClean="0"/>
              <a:t>Tallest person select someone to move counter-clockwise to the next group.  Repeat.  Go back to your original group – discuss changes</a:t>
            </a:r>
            <a:endParaRPr lang="en-US" sz="2800" b="1" dirty="0"/>
          </a:p>
        </p:txBody>
      </p:sp>
    </p:spTree>
    <p:extLst>
      <p:ext uri="{BB962C8B-B14F-4D97-AF65-F5344CB8AC3E}">
        <p14:creationId xmlns:p14="http://schemas.microsoft.com/office/powerpoint/2010/main" val="368456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33400" y="2971800"/>
            <a:ext cx="3048000" cy="3048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Rectangle 14"/>
          <p:cNvSpPr/>
          <p:nvPr/>
        </p:nvSpPr>
        <p:spPr>
          <a:xfrm>
            <a:off x="1028700" y="3505200"/>
            <a:ext cx="2057400" cy="19812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pic>
        <p:nvPicPr>
          <p:cNvPr id="4" name="Picture 6" descr="http://media-cache-ec0.pinimg.com/236x/a3/45/2d/a3452d895a5506e912a280b52ab5a18f.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15200" y="152400"/>
            <a:ext cx="1698618"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76200"/>
            <a:ext cx="6858000" cy="8382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effectLst>
                  <a:outerShdw blurRad="80000" dist="40000" dir="5040000" algn="tl">
                    <a:srgbClr val="000000">
                      <a:alpha val="30000"/>
                    </a:srgbClr>
                  </a:outerShdw>
                </a:effectLst>
              </a:rPr>
              <a:t>Frame Narrative</a:t>
            </a:r>
            <a:endParaRPr lang="en-US" b="1" dirty="0">
              <a:ln w="11430"/>
              <a:effectLst>
                <a:outerShdw blurRad="80000" dist="40000" dir="5040000" algn="tl">
                  <a:srgbClr val="000000">
                    <a:alpha val="30000"/>
                  </a:srgbClr>
                </a:outerShdw>
              </a:effectLst>
            </a:endParaRPr>
          </a:p>
        </p:txBody>
      </p:sp>
      <p:sp>
        <p:nvSpPr>
          <p:cNvPr id="3" name="Content Placeholder 2"/>
          <p:cNvSpPr>
            <a:spLocks noGrp="1"/>
          </p:cNvSpPr>
          <p:nvPr>
            <p:ph idx="1"/>
          </p:nvPr>
        </p:nvSpPr>
        <p:spPr>
          <a:xfrm>
            <a:off x="457200" y="1447800"/>
            <a:ext cx="6781800" cy="1066800"/>
          </a:xfrm>
        </p:spPr>
        <p:txBody>
          <a:bodyPr>
            <a:normAutofit/>
          </a:bodyPr>
          <a:lstStyle/>
          <a:p>
            <a:pPr marL="0" indent="0">
              <a:lnSpc>
                <a:spcPct val="110000"/>
              </a:lnSpc>
              <a:spcBef>
                <a:spcPts val="800"/>
              </a:spcBef>
              <a:buNone/>
            </a:pPr>
            <a:r>
              <a:rPr lang="en-US" sz="2800" dirty="0" smtClean="0"/>
              <a:t>Not your typical novel structure…</a:t>
            </a:r>
          </a:p>
          <a:p>
            <a:pPr marL="0" indent="0" algn="r">
              <a:lnSpc>
                <a:spcPct val="110000"/>
              </a:lnSpc>
              <a:spcBef>
                <a:spcPts val="0"/>
              </a:spcBef>
              <a:buNone/>
            </a:pPr>
            <a:r>
              <a:rPr lang="en-US" sz="2800" dirty="0"/>
              <a:t>	</a:t>
            </a:r>
            <a:r>
              <a:rPr lang="en-US" sz="2800" dirty="0" smtClean="0"/>
              <a:t>yet it is one you’re familiar with.</a:t>
            </a:r>
            <a:endParaRPr lang="en-US" sz="2800" dirty="0"/>
          </a:p>
        </p:txBody>
      </p:sp>
      <p:sp>
        <p:nvSpPr>
          <p:cNvPr id="6" name="TextBox 5"/>
          <p:cNvSpPr txBox="1"/>
          <p:nvPr/>
        </p:nvSpPr>
        <p:spPr>
          <a:xfrm>
            <a:off x="1371600" y="1047690"/>
            <a:ext cx="5562600" cy="400110"/>
          </a:xfrm>
          <a:prstGeom prst="rect">
            <a:avLst/>
          </a:prstGeom>
          <a:noFill/>
        </p:spPr>
        <p:txBody>
          <a:bodyPr wrap="square" rtlCol="0">
            <a:spAutoFit/>
          </a:bodyPr>
          <a:lstStyle/>
          <a:p>
            <a:pPr algn="ctr"/>
            <a:r>
              <a:rPr lang="en-US" sz="2000" dirty="0">
                <a:solidFill>
                  <a:schemeClr val="accent3">
                    <a:lumMod val="50000"/>
                  </a:schemeClr>
                </a:solidFill>
              </a:rPr>
              <a:t>j</a:t>
            </a:r>
            <a:r>
              <a:rPr lang="en-US" sz="2000" dirty="0" smtClean="0">
                <a:solidFill>
                  <a:schemeClr val="accent3">
                    <a:lumMod val="50000"/>
                  </a:schemeClr>
                </a:solidFill>
              </a:rPr>
              <a:t>ust a bit about the structure</a:t>
            </a:r>
            <a:endParaRPr lang="en-US" sz="2000" dirty="0">
              <a:solidFill>
                <a:schemeClr val="accent3">
                  <a:lumMod val="50000"/>
                </a:schemeClr>
              </a:solidFill>
            </a:endParaRPr>
          </a:p>
        </p:txBody>
      </p:sp>
      <p:sp>
        <p:nvSpPr>
          <p:cNvPr id="8" name="Rectangle 7"/>
          <p:cNvSpPr/>
          <p:nvPr/>
        </p:nvSpPr>
        <p:spPr>
          <a:xfrm>
            <a:off x="4114800" y="2971800"/>
            <a:ext cx="3048000" cy="3048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Rectangle 8"/>
          <p:cNvSpPr/>
          <p:nvPr/>
        </p:nvSpPr>
        <p:spPr>
          <a:xfrm>
            <a:off x="4610100" y="3505200"/>
            <a:ext cx="2057400" cy="19812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 name="TextBox 9"/>
          <p:cNvSpPr txBox="1"/>
          <p:nvPr/>
        </p:nvSpPr>
        <p:spPr>
          <a:xfrm>
            <a:off x="533400" y="2514600"/>
            <a:ext cx="3048000" cy="492443"/>
          </a:xfrm>
          <a:prstGeom prst="rect">
            <a:avLst/>
          </a:prstGeom>
          <a:noFill/>
        </p:spPr>
        <p:txBody>
          <a:bodyPr wrap="square" rtlCol="0">
            <a:spAutoFit/>
          </a:bodyPr>
          <a:lstStyle/>
          <a:p>
            <a:pPr algn="ctr"/>
            <a:r>
              <a:rPr lang="en-US" sz="2600" b="1" i="1" dirty="0" smtClean="0"/>
              <a:t>The Painted Drum</a:t>
            </a:r>
            <a:endParaRPr lang="en-US" sz="2600" b="1" i="1" dirty="0"/>
          </a:p>
        </p:txBody>
      </p:sp>
      <p:sp>
        <p:nvSpPr>
          <p:cNvPr id="11" name="TextBox 10"/>
          <p:cNvSpPr txBox="1"/>
          <p:nvPr/>
        </p:nvSpPr>
        <p:spPr>
          <a:xfrm>
            <a:off x="4114800" y="2514600"/>
            <a:ext cx="3048000" cy="492443"/>
          </a:xfrm>
          <a:prstGeom prst="rect">
            <a:avLst/>
          </a:prstGeom>
          <a:noFill/>
        </p:spPr>
        <p:txBody>
          <a:bodyPr wrap="square" rtlCol="0">
            <a:spAutoFit/>
          </a:bodyPr>
          <a:lstStyle/>
          <a:p>
            <a:pPr algn="ctr"/>
            <a:r>
              <a:rPr lang="en-US" sz="2600" b="1" i="1" dirty="0" smtClean="0"/>
              <a:t>The Scarlet Letter</a:t>
            </a:r>
            <a:endParaRPr lang="en-US" sz="2600" b="1" i="1" dirty="0"/>
          </a:p>
        </p:txBody>
      </p:sp>
      <p:sp>
        <p:nvSpPr>
          <p:cNvPr id="12" name="TextBox 11"/>
          <p:cNvSpPr txBox="1"/>
          <p:nvPr/>
        </p:nvSpPr>
        <p:spPr>
          <a:xfrm>
            <a:off x="533400" y="3028890"/>
            <a:ext cx="3124200" cy="415498"/>
          </a:xfrm>
          <a:prstGeom prst="rect">
            <a:avLst/>
          </a:prstGeom>
          <a:noFill/>
        </p:spPr>
        <p:txBody>
          <a:bodyPr wrap="square" lIns="45720" rtlCol="0">
            <a:spAutoFit/>
          </a:bodyPr>
          <a:lstStyle/>
          <a:p>
            <a:pPr algn="ctr"/>
            <a:r>
              <a:rPr lang="en-US" sz="2100" spc="-40" dirty="0" smtClean="0">
                <a:solidFill>
                  <a:schemeClr val="bg1"/>
                </a:solidFill>
                <a:latin typeface="Candara" panose="020E0502030303020204" pitchFamily="34" charset="0"/>
              </a:rPr>
              <a:t>Narrator = Faye</a:t>
            </a:r>
            <a:endParaRPr lang="en-US" sz="2100" spc="-40" dirty="0">
              <a:solidFill>
                <a:schemeClr val="bg1"/>
              </a:solidFill>
              <a:latin typeface="Candara" panose="020E0502030303020204" pitchFamily="34" charset="0"/>
            </a:endParaRPr>
          </a:p>
        </p:txBody>
      </p:sp>
      <p:sp>
        <p:nvSpPr>
          <p:cNvPr id="13" name="TextBox 12"/>
          <p:cNvSpPr txBox="1"/>
          <p:nvPr/>
        </p:nvSpPr>
        <p:spPr>
          <a:xfrm>
            <a:off x="3886200" y="3028890"/>
            <a:ext cx="3505200" cy="415498"/>
          </a:xfrm>
          <a:prstGeom prst="rect">
            <a:avLst/>
          </a:prstGeom>
          <a:noFill/>
        </p:spPr>
        <p:txBody>
          <a:bodyPr wrap="square" lIns="91440" rtlCol="0">
            <a:spAutoFit/>
          </a:bodyPr>
          <a:lstStyle/>
          <a:p>
            <a:pPr algn="ctr"/>
            <a:r>
              <a:rPr lang="en-US" sz="2100" dirty="0" smtClean="0">
                <a:solidFill>
                  <a:schemeClr val="bg1"/>
                </a:solidFill>
                <a:latin typeface="Candara" panose="020E0502030303020204" pitchFamily="34" charset="0"/>
              </a:rPr>
              <a:t>Narrator = unnamed man</a:t>
            </a:r>
            <a:endParaRPr lang="en-US" sz="2100" dirty="0">
              <a:solidFill>
                <a:schemeClr val="bg1"/>
              </a:solidFill>
              <a:latin typeface="Candara" panose="020E0502030303020204" pitchFamily="34" charset="0"/>
            </a:endParaRPr>
          </a:p>
        </p:txBody>
      </p:sp>
      <p:sp>
        <p:nvSpPr>
          <p:cNvPr id="16" name="TextBox 15"/>
          <p:cNvSpPr txBox="1"/>
          <p:nvPr/>
        </p:nvSpPr>
        <p:spPr>
          <a:xfrm>
            <a:off x="1028700" y="3611434"/>
            <a:ext cx="2057400" cy="1785104"/>
          </a:xfrm>
          <a:prstGeom prst="rect">
            <a:avLst/>
          </a:prstGeom>
          <a:noFill/>
        </p:spPr>
        <p:txBody>
          <a:bodyPr wrap="square" rtlCol="0" anchor="ctr" anchorCtr="0">
            <a:spAutoFit/>
          </a:bodyPr>
          <a:lstStyle/>
          <a:p>
            <a:pPr algn="ctr"/>
            <a:r>
              <a:rPr lang="en-US" sz="2600" b="1" dirty="0" smtClean="0">
                <a:ln w="12700">
                  <a:solidFill>
                    <a:schemeClr val="tx2">
                      <a:satMod val="155000"/>
                    </a:schemeClr>
                  </a:solidFill>
                  <a:prstDash val="solid"/>
                </a:ln>
                <a:solidFill>
                  <a:schemeClr val="bg2">
                    <a:tint val="85000"/>
                    <a:satMod val="155000"/>
                  </a:schemeClr>
                </a:solidFill>
              </a:rPr>
              <a:t>The story of the drum’s origin </a:t>
            </a:r>
          </a:p>
          <a:p>
            <a:pPr algn="ctr"/>
            <a:r>
              <a:rPr lang="en-US" sz="1600" dirty="0" smtClean="0"/>
              <a:t>(spanning decades prior to Faye’s life)</a:t>
            </a:r>
            <a:endParaRPr lang="en-US" sz="1600" dirty="0"/>
          </a:p>
        </p:txBody>
      </p:sp>
      <p:sp>
        <p:nvSpPr>
          <p:cNvPr id="17" name="TextBox 16"/>
          <p:cNvSpPr txBox="1"/>
          <p:nvPr/>
        </p:nvSpPr>
        <p:spPr>
          <a:xfrm>
            <a:off x="4610100" y="3748206"/>
            <a:ext cx="2057400" cy="1538883"/>
          </a:xfrm>
          <a:prstGeom prst="rect">
            <a:avLst/>
          </a:prstGeom>
          <a:noFill/>
        </p:spPr>
        <p:txBody>
          <a:bodyPr wrap="square" rtlCol="0" anchor="ctr" anchorCtr="0">
            <a:spAutoFit/>
          </a:bodyPr>
          <a:lstStyle/>
          <a:p>
            <a:pPr algn="ctr"/>
            <a:r>
              <a:rPr lang="en-US" sz="2600" b="1" dirty="0" smtClean="0">
                <a:ln w="12700">
                  <a:solidFill>
                    <a:schemeClr val="tx2">
                      <a:satMod val="155000"/>
                    </a:schemeClr>
                  </a:solidFill>
                  <a:prstDash val="solid"/>
                </a:ln>
                <a:solidFill>
                  <a:schemeClr val="bg2">
                    <a:tint val="85000"/>
                    <a:satMod val="155000"/>
                  </a:schemeClr>
                </a:solidFill>
              </a:rPr>
              <a:t>The story of Hester Prynne</a:t>
            </a:r>
          </a:p>
          <a:p>
            <a:pPr algn="ctr"/>
            <a:r>
              <a:rPr lang="en-US" sz="1600" dirty="0" smtClean="0"/>
              <a:t>(in Puritan Boston)</a:t>
            </a:r>
            <a:endParaRPr lang="en-US" sz="1600" dirty="0"/>
          </a:p>
        </p:txBody>
      </p:sp>
      <p:sp>
        <p:nvSpPr>
          <p:cNvPr id="18" name="TextBox 17"/>
          <p:cNvSpPr txBox="1"/>
          <p:nvPr/>
        </p:nvSpPr>
        <p:spPr>
          <a:xfrm>
            <a:off x="533400" y="5562600"/>
            <a:ext cx="3124200" cy="400110"/>
          </a:xfrm>
          <a:prstGeom prst="rect">
            <a:avLst/>
          </a:prstGeom>
          <a:noFill/>
        </p:spPr>
        <p:txBody>
          <a:bodyPr wrap="square" lIns="45720" rtlCol="0">
            <a:spAutoFit/>
          </a:bodyPr>
          <a:lstStyle/>
          <a:p>
            <a:pPr algn="ctr"/>
            <a:r>
              <a:rPr lang="en-US" sz="2000" spc="-40" dirty="0" smtClean="0">
                <a:solidFill>
                  <a:schemeClr val="bg1"/>
                </a:solidFill>
                <a:latin typeface="Candara" panose="020E0502030303020204" pitchFamily="34" charset="0"/>
              </a:rPr>
              <a:t>in 21</a:t>
            </a:r>
            <a:r>
              <a:rPr lang="en-US" sz="2000" spc="-40" baseline="30000" dirty="0" smtClean="0">
                <a:solidFill>
                  <a:schemeClr val="bg1"/>
                </a:solidFill>
                <a:latin typeface="Candara" panose="020E0502030303020204" pitchFamily="34" charset="0"/>
              </a:rPr>
              <a:t>st</a:t>
            </a:r>
            <a:r>
              <a:rPr lang="en-US" sz="2000" spc="-40" dirty="0" smtClean="0">
                <a:solidFill>
                  <a:schemeClr val="bg1"/>
                </a:solidFill>
                <a:latin typeface="Candara" panose="020E0502030303020204" pitchFamily="34" charset="0"/>
              </a:rPr>
              <a:t> cent. New Hampshire</a:t>
            </a:r>
            <a:endParaRPr lang="en-US" sz="2000" spc="-40" dirty="0">
              <a:solidFill>
                <a:schemeClr val="bg1"/>
              </a:solidFill>
              <a:latin typeface="Candara" panose="020E0502030303020204" pitchFamily="34" charset="0"/>
            </a:endParaRPr>
          </a:p>
        </p:txBody>
      </p:sp>
      <p:sp>
        <p:nvSpPr>
          <p:cNvPr id="19" name="TextBox 18"/>
          <p:cNvSpPr txBox="1"/>
          <p:nvPr/>
        </p:nvSpPr>
        <p:spPr>
          <a:xfrm>
            <a:off x="4114800" y="5562600"/>
            <a:ext cx="3124200" cy="400110"/>
          </a:xfrm>
          <a:prstGeom prst="rect">
            <a:avLst/>
          </a:prstGeom>
          <a:noFill/>
        </p:spPr>
        <p:txBody>
          <a:bodyPr wrap="square" lIns="45720" rtlCol="0">
            <a:spAutoFit/>
          </a:bodyPr>
          <a:lstStyle/>
          <a:p>
            <a:pPr algn="ctr"/>
            <a:r>
              <a:rPr lang="en-US" sz="2000" spc="-40" dirty="0" smtClean="0">
                <a:solidFill>
                  <a:schemeClr val="bg1"/>
                </a:solidFill>
                <a:latin typeface="Candara" panose="020E0502030303020204" pitchFamily="34" charset="0"/>
              </a:rPr>
              <a:t>in 19</a:t>
            </a:r>
            <a:r>
              <a:rPr lang="en-US" sz="2000" spc="-40" baseline="30000" dirty="0" smtClean="0">
                <a:solidFill>
                  <a:schemeClr val="bg1"/>
                </a:solidFill>
                <a:latin typeface="Candara" panose="020E0502030303020204" pitchFamily="34" charset="0"/>
              </a:rPr>
              <a:t>th</a:t>
            </a:r>
            <a:r>
              <a:rPr lang="en-US" sz="2000" spc="-40" dirty="0" smtClean="0">
                <a:solidFill>
                  <a:schemeClr val="bg1"/>
                </a:solidFill>
                <a:latin typeface="Candara" panose="020E0502030303020204" pitchFamily="34" charset="0"/>
              </a:rPr>
              <a:t> cent. Salem, MA</a:t>
            </a:r>
            <a:endParaRPr lang="en-US" sz="2000" spc="-40" dirty="0">
              <a:solidFill>
                <a:schemeClr val="bg1"/>
              </a:solidFill>
              <a:latin typeface="Candara" panose="020E0502030303020204" pitchFamily="34" charset="0"/>
            </a:endParaRPr>
          </a:p>
        </p:txBody>
      </p:sp>
      <p:sp>
        <p:nvSpPr>
          <p:cNvPr id="21" name="TextBox 20"/>
          <p:cNvSpPr txBox="1"/>
          <p:nvPr/>
        </p:nvSpPr>
        <p:spPr>
          <a:xfrm>
            <a:off x="800100" y="6096000"/>
            <a:ext cx="3352800" cy="384721"/>
          </a:xfrm>
          <a:prstGeom prst="rect">
            <a:avLst/>
          </a:prstGeom>
          <a:noFill/>
        </p:spPr>
        <p:txBody>
          <a:bodyPr wrap="square" rtlCol="0">
            <a:spAutoFit/>
          </a:bodyPr>
          <a:lstStyle/>
          <a:p>
            <a:r>
              <a:rPr lang="en-US" sz="1900" dirty="0" smtClean="0"/>
              <a:t>Parts 1 &amp; 4 of the novel</a:t>
            </a:r>
            <a:endParaRPr lang="en-US" sz="1900" dirty="0"/>
          </a:p>
        </p:txBody>
      </p:sp>
      <p:sp>
        <p:nvSpPr>
          <p:cNvPr id="22" name="TextBox 21"/>
          <p:cNvSpPr txBox="1"/>
          <p:nvPr/>
        </p:nvSpPr>
        <p:spPr>
          <a:xfrm>
            <a:off x="4098073" y="6056039"/>
            <a:ext cx="4533900" cy="384721"/>
          </a:xfrm>
          <a:prstGeom prst="rect">
            <a:avLst/>
          </a:prstGeom>
          <a:noFill/>
        </p:spPr>
        <p:txBody>
          <a:bodyPr wrap="square" rtlCol="0">
            <a:spAutoFit/>
          </a:bodyPr>
          <a:lstStyle/>
          <a:p>
            <a:r>
              <a:rPr lang="en-US" sz="1900" spc="-40" dirty="0" smtClean="0"/>
              <a:t>The opening chapter, “The Custom House”</a:t>
            </a:r>
            <a:endParaRPr lang="en-US" sz="1900" spc="-40" dirty="0"/>
          </a:p>
        </p:txBody>
      </p:sp>
      <p:cxnSp>
        <p:nvCxnSpPr>
          <p:cNvPr id="24" name="Straight Arrow Connector 23"/>
          <p:cNvCxnSpPr/>
          <p:nvPr/>
        </p:nvCxnSpPr>
        <p:spPr>
          <a:xfrm rot="16200000" flipV="1">
            <a:off x="2971800" y="5486400"/>
            <a:ext cx="1066800" cy="304800"/>
          </a:xfrm>
          <a:prstGeom prst="bentConnector3">
            <a:avLst>
              <a:gd name="adj1" fmla="val 99894"/>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Straight Arrow Connector 23"/>
          <p:cNvCxnSpPr/>
          <p:nvPr/>
        </p:nvCxnSpPr>
        <p:spPr>
          <a:xfrm rot="16200000" flipV="1">
            <a:off x="6553201" y="5486400"/>
            <a:ext cx="1066800" cy="304800"/>
          </a:xfrm>
          <a:prstGeom prst="bentConnector3">
            <a:avLst>
              <a:gd name="adj1" fmla="val 99894"/>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870156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0-#ppt_w/2"/>
                                          </p:val>
                                        </p:tav>
                                        <p:tav tm="100000">
                                          <p:val>
                                            <p:strVal val="#ppt_x"/>
                                          </p:val>
                                        </p:tav>
                                      </p:tavLst>
                                    </p:anim>
                                    <p:anim calcmode="lin" valueType="num">
                                      <p:cBhvr additive="base">
                                        <p:cTn id="26" dur="10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000" fill="hold"/>
                                        <p:tgtEl>
                                          <p:spTgt spid="12"/>
                                        </p:tgtEl>
                                        <p:attrNameLst>
                                          <p:attrName>ppt_x</p:attrName>
                                        </p:attrNameLst>
                                      </p:cBhvr>
                                      <p:tavLst>
                                        <p:tav tm="0">
                                          <p:val>
                                            <p:strVal val="0-#ppt_w/2"/>
                                          </p:val>
                                        </p:tav>
                                        <p:tav tm="100000">
                                          <p:val>
                                            <p:strVal val="#ppt_x"/>
                                          </p:val>
                                        </p:tav>
                                      </p:tavLst>
                                    </p:anim>
                                    <p:anim calcmode="lin" valueType="num">
                                      <p:cBhvr additive="base">
                                        <p:cTn id="30" dur="10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1000" fill="hold"/>
                                        <p:tgtEl>
                                          <p:spTgt spid="18"/>
                                        </p:tgtEl>
                                        <p:attrNameLst>
                                          <p:attrName>ppt_x</p:attrName>
                                        </p:attrNameLst>
                                      </p:cBhvr>
                                      <p:tavLst>
                                        <p:tav tm="0">
                                          <p:val>
                                            <p:strVal val="0-#ppt_w/2"/>
                                          </p:val>
                                        </p:tav>
                                        <p:tav tm="100000">
                                          <p:val>
                                            <p:strVal val="#ppt_x"/>
                                          </p:val>
                                        </p:tav>
                                      </p:tavLst>
                                    </p:anim>
                                    <p:anim calcmode="lin" valueType="num">
                                      <p:cBhvr additive="base">
                                        <p:cTn id="34" dur="1000" fill="hold"/>
                                        <p:tgtEl>
                                          <p:spTgt spid="18"/>
                                        </p:tgtEl>
                                        <p:attrNameLst>
                                          <p:attrName>ppt_y</p:attrName>
                                        </p:attrNameLst>
                                      </p:cBhvr>
                                      <p:tavLst>
                                        <p:tav tm="0">
                                          <p:val>
                                            <p:strVal val="1+#ppt_h/2"/>
                                          </p:val>
                                        </p:tav>
                                        <p:tav tm="100000">
                                          <p:val>
                                            <p:strVal val="#ppt_y"/>
                                          </p:val>
                                        </p:tav>
                                      </p:tavLst>
                                    </p:anim>
                                  </p:childTnLst>
                                </p:cTn>
                              </p:par>
                              <p:par>
                                <p:cTn id="35" presetID="2" presetClass="entr" presetSubtype="12"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1000" fill="hold"/>
                                        <p:tgtEl>
                                          <p:spTgt spid="10"/>
                                        </p:tgtEl>
                                        <p:attrNameLst>
                                          <p:attrName>ppt_x</p:attrName>
                                        </p:attrNameLst>
                                      </p:cBhvr>
                                      <p:tavLst>
                                        <p:tav tm="0">
                                          <p:val>
                                            <p:strVal val="0-#ppt_w/2"/>
                                          </p:val>
                                        </p:tav>
                                        <p:tav tm="100000">
                                          <p:val>
                                            <p:strVal val="#ppt_x"/>
                                          </p:val>
                                        </p:tav>
                                      </p:tavLst>
                                    </p:anim>
                                    <p:anim calcmode="lin" valueType="num">
                                      <p:cBhvr additive="base">
                                        <p:cTn id="3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1000" fill="hold"/>
                                        <p:tgtEl>
                                          <p:spTgt spid="15"/>
                                        </p:tgtEl>
                                        <p:attrNameLst>
                                          <p:attrName>ppt_x</p:attrName>
                                        </p:attrNameLst>
                                      </p:cBhvr>
                                      <p:tavLst>
                                        <p:tav tm="0">
                                          <p:val>
                                            <p:strVal val="0-#ppt_w/2"/>
                                          </p:val>
                                        </p:tav>
                                        <p:tav tm="100000">
                                          <p:val>
                                            <p:strVal val="#ppt_x"/>
                                          </p:val>
                                        </p:tav>
                                      </p:tavLst>
                                    </p:anim>
                                    <p:anim calcmode="lin" valueType="num">
                                      <p:cBhvr additive="base">
                                        <p:cTn id="44" dur="10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12"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1000" fill="hold"/>
                                        <p:tgtEl>
                                          <p:spTgt spid="16"/>
                                        </p:tgtEl>
                                        <p:attrNameLst>
                                          <p:attrName>ppt_x</p:attrName>
                                        </p:attrNameLst>
                                      </p:cBhvr>
                                      <p:tavLst>
                                        <p:tav tm="0">
                                          <p:val>
                                            <p:strVal val="0-#ppt_w/2"/>
                                          </p:val>
                                        </p:tav>
                                        <p:tav tm="100000">
                                          <p:val>
                                            <p:strVal val="#ppt_x"/>
                                          </p:val>
                                        </p:tav>
                                      </p:tavLst>
                                    </p:anim>
                                    <p:anim calcmode="lin" valueType="num">
                                      <p:cBhvr additive="base">
                                        <p:cTn id="4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1000" fill="hold"/>
                                        <p:tgtEl>
                                          <p:spTgt spid="21"/>
                                        </p:tgtEl>
                                        <p:attrNameLst>
                                          <p:attrName>ppt_x</p:attrName>
                                        </p:attrNameLst>
                                      </p:cBhvr>
                                      <p:tavLst>
                                        <p:tav tm="0">
                                          <p:val>
                                            <p:strVal val="1+#ppt_w/2"/>
                                          </p:val>
                                        </p:tav>
                                        <p:tav tm="100000">
                                          <p:val>
                                            <p:strVal val="#ppt_x"/>
                                          </p:val>
                                        </p:tav>
                                      </p:tavLst>
                                    </p:anim>
                                    <p:anim calcmode="lin" valueType="num">
                                      <p:cBhvr additive="base">
                                        <p:cTn id="54" dur="1000" fill="hold"/>
                                        <p:tgtEl>
                                          <p:spTgt spid="21"/>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additive="base">
                                        <p:cTn id="57" dur="1000" fill="hold"/>
                                        <p:tgtEl>
                                          <p:spTgt spid="24"/>
                                        </p:tgtEl>
                                        <p:attrNameLst>
                                          <p:attrName>ppt_x</p:attrName>
                                        </p:attrNameLst>
                                      </p:cBhvr>
                                      <p:tavLst>
                                        <p:tav tm="0">
                                          <p:val>
                                            <p:strVal val="1+#ppt_w/2"/>
                                          </p:val>
                                        </p:tav>
                                        <p:tav tm="100000">
                                          <p:val>
                                            <p:strVal val="#ppt_x"/>
                                          </p:val>
                                        </p:tav>
                                      </p:tavLst>
                                    </p:anim>
                                    <p:anim calcmode="lin" valueType="num">
                                      <p:cBhvr additive="base">
                                        <p:cTn id="58" dur="10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6"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1000" fill="hold"/>
                                        <p:tgtEl>
                                          <p:spTgt spid="11"/>
                                        </p:tgtEl>
                                        <p:attrNameLst>
                                          <p:attrName>ppt_x</p:attrName>
                                        </p:attrNameLst>
                                      </p:cBhvr>
                                      <p:tavLst>
                                        <p:tav tm="0">
                                          <p:val>
                                            <p:strVal val="1+#ppt_w/2"/>
                                          </p:val>
                                        </p:tav>
                                        <p:tav tm="100000">
                                          <p:val>
                                            <p:strVal val="#ppt_x"/>
                                          </p:val>
                                        </p:tav>
                                      </p:tavLst>
                                    </p:anim>
                                    <p:anim calcmode="lin" valueType="num">
                                      <p:cBhvr additive="base">
                                        <p:cTn id="64" dur="1000" fill="hold"/>
                                        <p:tgtEl>
                                          <p:spTgt spid="11"/>
                                        </p:tgtEl>
                                        <p:attrNameLst>
                                          <p:attrName>ppt_y</p:attrName>
                                        </p:attrNameLst>
                                      </p:cBhvr>
                                      <p:tavLst>
                                        <p:tav tm="0">
                                          <p:val>
                                            <p:strVal val="1+#ppt_h/2"/>
                                          </p:val>
                                        </p:tav>
                                        <p:tav tm="100000">
                                          <p:val>
                                            <p:strVal val="#ppt_y"/>
                                          </p:val>
                                        </p:tav>
                                      </p:tavLst>
                                    </p:anim>
                                  </p:childTnLst>
                                </p:cTn>
                              </p:par>
                              <p:par>
                                <p:cTn id="65" presetID="2" presetClass="entr" presetSubtype="6"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additive="base">
                                        <p:cTn id="67" dur="1000" fill="hold"/>
                                        <p:tgtEl>
                                          <p:spTgt spid="8"/>
                                        </p:tgtEl>
                                        <p:attrNameLst>
                                          <p:attrName>ppt_x</p:attrName>
                                        </p:attrNameLst>
                                      </p:cBhvr>
                                      <p:tavLst>
                                        <p:tav tm="0">
                                          <p:val>
                                            <p:strVal val="1+#ppt_w/2"/>
                                          </p:val>
                                        </p:tav>
                                        <p:tav tm="100000">
                                          <p:val>
                                            <p:strVal val="#ppt_x"/>
                                          </p:val>
                                        </p:tav>
                                      </p:tavLst>
                                    </p:anim>
                                    <p:anim calcmode="lin" valueType="num">
                                      <p:cBhvr additive="base">
                                        <p:cTn id="68" dur="1000" fill="hold"/>
                                        <p:tgtEl>
                                          <p:spTgt spid="8"/>
                                        </p:tgtEl>
                                        <p:attrNameLst>
                                          <p:attrName>ppt_y</p:attrName>
                                        </p:attrNameLst>
                                      </p:cBhvr>
                                      <p:tavLst>
                                        <p:tav tm="0">
                                          <p:val>
                                            <p:strVal val="1+#ppt_h/2"/>
                                          </p:val>
                                        </p:tav>
                                        <p:tav tm="100000">
                                          <p:val>
                                            <p:strVal val="#ppt_y"/>
                                          </p:val>
                                        </p:tav>
                                      </p:tavLst>
                                    </p:anim>
                                  </p:childTnLst>
                                </p:cTn>
                              </p:par>
                              <p:par>
                                <p:cTn id="69" presetID="2" presetClass="entr" presetSubtype="6"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1000" fill="hold"/>
                                        <p:tgtEl>
                                          <p:spTgt spid="19"/>
                                        </p:tgtEl>
                                        <p:attrNameLst>
                                          <p:attrName>ppt_x</p:attrName>
                                        </p:attrNameLst>
                                      </p:cBhvr>
                                      <p:tavLst>
                                        <p:tav tm="0">
                                          <p:val>
                                            <p:strVal val="1+#ppt_w/2"/>
                                          </p:val>
                                        </p:tav>
                                        <p:tav tm="100000">
                                          <p:val>
                                            <p:strVal val="#ppt_x"/>
                                          </p:val>
                                        </p:tav>
                                      </p:tavLst>
                                    </p:anim>
                                    <p:anim calcmode="lin" valueType="num">
                                      <p:cBhvr additive="base">
                                        <p:cTn id="72" dur="1000" fill="hold"/>
                                        <p:tgtEl>
                                          <p:spTgt spid="19"/>
                                        </p:tgtEl>
                                        <p:attrNameLst>
                                          <p:attrName>ppt_y</p:attrName>
                                        </p:attrNameLst>
                                      </p:cBhvr>
                                      <p:tavLst>
                                        <p:tav tm="0">
                                          <p:val>
                                            <p:strVal val="1+#ppt_h/2"/>
                                          </p:val>
                                        </p:tav>
                                        <p:tav tm="100000">
                                          <p:val>
                                            <p:strVal val="#ppt_y"/>
                                          </p:val>
                                        </p:tav>
                                      </p:tavLst>
                                    </p:anim>
                                  </p:childTnLst>
                                </p:cTn>
                              </p:par>
                              <p:par>
                                <p:cTn id="73" presetID="2" presetClass="entr" presetSubtype="6"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1000" fill="hold"/>
                                        <p:tgtEl>
                                          <p:spTgt spid="13"/>
                                        </p:tgtEl>
                                        <p:attrNameLst>
                                          <p:attrName>ppt_x</p:attrName>
                                        </p:attrNameLst>
                                      </p:cBhvr>
                                      <p:tavLst>
                                        <p:tav tm="0">
                                          <p:val>
                                            <p:strVal val="1+#ppt_w/2"/>
                                          </p:val>
                                        </p:tav>
                                        <p:tav tm="100000">
                                          <p:val>
                                            <p:strVal val="#ppt_x"/>
                                          </p:val>
                                        </p:tav>
                                      </p:tavLst>
                                    </p:anim>
                                    <p:anim calcmode="lin" valueType="num">
                                      <p:cBhvr additive="base">
                                        <p:cTn id="76"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6" fill="hold" grpId="0" nodeType="clickEffect">
                                  <p:stCondLst>
                                    <p:cond delay="0"/>
                                  </p:stCondLst>
                                  <p:childTnLst>
                                    <p:set>
                                      <p:cBhvr>
                                        <p:cTn id="80" dur="1" fill="hold">
                                          <p:stCondLst>
                                            <p:cond delay="0"/>
                                          </p:stCondLst>
                                        </p:cTn>
                                        <p:tgtEl>
                                          <p:spTgt spid="9"/>
                                        </p:tgtEl>
                                        <p:attrNameLst>
                                          <p:attrName>style.visibility</p:attrName>
                                        </p:attrNameLst>
                                      </p:cBhvr>
                                      <p:to>
                                        <p:strVal val="visible"/>
                                      </p:to>
                                    </p:set>
                                    <p:anim calcmode="lin" valueType="num">
                                      <p:cBhvr additive="base">
                                        <p:cTn id="81" dur="1000" fill="hold"/>
                                        <p:tgtEl>
                                          <p:spTgt spid="9"/>
                                        </p:tgtEl>
                                        <p:attrNameLst>
                                          <p:attrName>ppt_x</p:attrName>
                                        </p:attrNameLst>
                                      </p:cBhvr>
                                      <p:tavLst>
                                        <p:tav tm="0">
                                          <p:val>
                                            <p:strVal val="1+#ppt_w/2"/>
                                          </p:val>
                                        </p:tav>
                                        <p:tav tm="100000">
                                          <p:val>
                                            <p:strVal val="#ppt_x"/>
                                          </p:val>
                                        </p:tav>
                                      </p:tavLst>
                                    </p:anim>
                                    <p:anim calcmode="lin" valueType="num">
                                      <p:cBhvr additive="base">
                                        <p:cTn id="82" dur="1000" fill="hold"/>
                                        <p:tgtEl>
                                          <p:spTgt spid="9"/>
                                        </p:tgtEl>
                                        <p:attrNameLst>
                                          <p:attrName>ppt_y</p:attrName>
                                        </p:attrNameLst>
                                      </p:cBhvr>
                                      <p:tavLst>
                                        <p:tav tm="0">
                                          <p:val>
                                            <p:strVal val="1+#ppt_h/2"/>
                                          </p:val>
                                        </p:tav>
                                        <p:tav tm="100000">
                                          <p:val>
                                            <p:strVal val="#ppt_y"/>
                                          </p:val>
                                        </p:tav>
                                      </p:tavLst>
                                    </p:anim>
                                  </p:childTnLst>
                                </p:cTn>
                              </p:par>
                              <p:par>
                                <p:cTn id="83" presetID="2" presetClass="entr" presetSubtype="6"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1000" fill="hold"/>
                                        <p:tgtEl>
                                          <p:spTgt spid="17"/>
                                        </p:tgtEl>
                                        <p:attrNameLst>
                                          <p:attrName>ppt_x</p:attrName>
                                        </p:attrNameLst>
                                      </p:cBhvr>
                                      <p:tavLst>
                                        <p:tav tm="0">
                                          <p:val>
                                            <p:strVal val="1+#ppt_w/2"/>
                                          </p:val>
                                        </p:tav>
                                        <p:tav tm="100000">
                                          <p:val>
                                            <p:strVal val="#ppt_x"/>
                                          </p:val>
                                        </p:tav>
                                      </p:tavLst>
                                    </p:anim>
                                    <p:anim calcmode="lin" valueType="num">
                                      <p:cBhvr additive="base">
                                        <p:cTn id="86"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nodeType="click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additive="base">
                                        <p:cTn id="91" dur="1000" fill="hold"/>
                                        <p:tgtEl>
                                          <p:spTgt spid="31"/>
                                        </p:tgtEl>
                                        <p:attrNameLst>
                                          <p:attrName>ppt_x</p:attrName>
                                        </p:attrNameLst>
                                      </p:cBhvr>
                                      <p:tavLst>
                                        <p:tav tm="0">
                                          <p:val>
                                            <p:strVal val="1+#ppt_w/2"/>
                                          </p:val>
                                        </p:tav>
                                        <p:tav tm="100000">
                                          <p:val>
                                            <p:strVal val="#ppt_x"/>
                                          </p:val>
                                        </p:tav>
                                      </p:tavLst>
                                    </p:anim>
                                    <p:anim calcmode="lin" valueType="num">
                                      <p:cBhvr additive="base">
                                        <p:cTn id="92" dur="1000" fill="hold"/>
                                        <p:tgtEl>
                                          <p:spTgt spid="31"/>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22"/>
                                        </p:tgtEl>
                                        <p:attrNameLst>
                                          <p:attrName>style.visibility</p:attrName>
                                        </p:attrNameLst>
                                      </p:cBhvr>
                                      <p:to>
                                        <p:strVal val="visible"/>
                                      </p:to>
                                    </p:set>
                                    <p:anim calcmode="lin" valueType="num">
                                      <p:cBhvr additive="base">
                                        <p:cTn id="95" dur="1000" fill="hold"/>
                                        <p:tgtEl>
                                          <p:spTgt spid="22"/>
                                        </p:tgtEl>
                                        <p:attrNameLst>
                                          <p:attrName>ppt_x</p:attrName>
                                        </p:attrNameLst>
                                      </p:cBhvr>
                                      <p:tavLst>
                                        <p:tav tm="0">
                                          <p:val>
                                            <p:strVal val="1+#ppt_w/2"/>
                                          </p:val>
                                        </p:tav>
                                        <p:tav tm="100000">
                                          <p:val>
                                            <p:strVal val="#ppt_x"/>
                                          </p:val>
                                        </p:tav>
                                      </p:tavLst>
                                    </p:anim>
                                    <p:anim calcmode="lin" valueType="num">
                                      <p:cBhvr additive="base">
                                        <p:cTn id="96" dur="10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6" grpId="0"/>
      <p:bldP spid="8" grpId="0" animBg="1"/>
      <p:bldP spid="9" grpId="0" animBg="1"/>
      <p:bldP spid="10" grpId="0"/>
      <p:bldP spid="11" grpId="0"/>
      <p:bldP spid="12" grpId="0"/>
      <p:bldP spid="13" grpId="0"/>
      <p:bldP spid="16" grpId="0"/>
      <p:bldP spid="17" grpId="0"/>
      <p:bldP spid="18" grpId="0"/>
      <p:bldP spid="19"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Schedule</a:t>
            </a:r>
            <a:endParaRPr lang="en-US" dirty="0"/>
          </a:p>
        </p:txBody>
      </p:sp>
      <p:sp>
        <p:nvSpPr>
          <p:cNvPr id="3" name="Content Placeholder 2"/>
          <p:cNvSpPr>
            <a:spLocks noGrp="1"/>
          </p:cNvSpPr>
          <p:nvPr>
            <p:ph idx="1"/>
          </p:nvPr>
        </p:nvSpPr>
        <p:spPr/>
        <p:txBody>
          <a:bodyPr/>
          <a:lstStyle/>
          <a:p>
            <a:r>
              <a:rPr lang="en-US" dirty="0" smtClean="0"/>
              <a:t>Chapters 1 &amp; 2:  Dec. 10</a:t>
            </a:r>
          </a:p>
          <a:p>
            <a:r>
              <a:rPr lang="en-US" dirty="0" smtClean="0"/>
              <a:t>Chapters 3 &amp; 4: Dec. 12</a:t>
            </a:r>
          </a:p>
          <a:p>
            <a:r>
              <a:rPr lang="en-US" dirty="0" smtClean="0"/>
              <a:t>Chapters 21-24:  Dec. 18</a:t>
            </a:r>
            <a:endParaRPr lang="en-US" dirty="0"/>
          </a:p>
        </p:txBody>
      </p:sp>
    </p:spTree>
    <p:extLst>
      <p:ext uri="{BB962C8B-B14F-4D97-AF65-F5344CB8AC3E}">
        <p14:creationId xmlns:p14="http://schemas.microsoft.com/office/powerpoint/2010/main" val="1795167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19200"/>
          </a:xfrm>
        </p:spPr>
        <p:txBody>
          <a:bodyPr/>
          <a:lstStyle/>
          <a:p>
            <a:r>
              <a:rPr lang="en-US" dirty="0" smtClean="0"/>
              <a:t>The Custom House</a:t>
            </a:r>
            <a:endParaRPr lang="en-US" dirty="0"/>
          </a:p>
        </p:txBody>
      </p:sp>
      <p:sp>
        <p:nvSpPr>
          <p:cNvPr id="3" name="Content Placeholder 2"/>
          <p:cNvSpPr>
            <a:spLocks noGrp="1"/>
          </p:cNvSpPr>
          <p:nvPr>
            <p:ph idx="1"/>
          </p:nvPr>
        </p:nvSpPr>
        <p:spPr/>
        <p:txBody>
          <a:bodyPr/>
          <a:lstStyle/>
          <a:p>
            <a:r>
              <a:rPr lang="en-US" dirty="0" smtClean="0"/>
              <a:t>Listen to the following video clip about The Custom House—the first part of The Scarlet Letter.  </a:t>
            </a:r>
          </a:p>
          <a:p>
            <a:r>
              <a:rPr lang="en-US" dirty="0" smtClean="0"/>
              <a:t>Answer the questions on the viewing guide sheet</a:t>
            </a:r>
          </a:p>
          <a:p>
            <a:endParaRPr lang="en-US" dirty="0" smtClean="0"/>
          </a:p>
          <a:p>
            <a:r>
              <a:rPr lang="en-US" dirty="0" smtClean="0">
                <a:hlinkClick r:id="rId3"/>
              </a:rPr>
              <a:t>An Introduction to The Scarlet Letter</a:t>
            </a:r>
            <a:endParaRPr lang="en-US" dirty="0"/>
          </a:p>
        </p:txBody>
      </p:sp>
    </p:spTree>
    <p:extLst>
      <p:ext uri="{BB962C8B-B14F-4D97-AF65-F5344CB8AC3E}">
        <p14:creationId xmlns:p14="http://schemas.microsoft.com/office/powerpoint/2010/main" val="462356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r>
              <a:rPr lang="en-US" dirty="0" smtClean="0"/>
              <a:t>The Custom House</a:t>
            </a:r>
            <a:endParaRPr lang="en-US" dirty="0"/>
          </a:p>
        </p:txBody>
      </p:sp>
      <p:sp>
        <p:nvSpPr>
          <p:cNvPr id="3" name="Content Placeholder 2"/>
          <p:cNvSpPr>
            <a:spLocks noGrp="1"/>
          </p:cNvSpPr>
          <p:nvPr>
            <p:ph idx="1"/>
          </p:nvPr>
        </p:nvSpPr>
        <p:spPr>
          <a:xfrm>
            <a:off x="457200" y="1600200"/>
            <a:ext cx="7264190" cy="4525963"/>
          </a:xfrm>
        </p:spPr>
        <p:txBody>
          <a:bodyPr>
            <a:normAutofit lnSpcReduction="10000"/>
          </a:bodyPr>
          <a:lstStyle/>
          <a:p>
            <a:r>
              <a:rPr lang="en-US" b="1" dirty="0" smtClean="0"/>
              <a:t>Readers </a:t>
            </a:r>
            <a:r>
              <a:rPr lang="en-US" b="1" dirty="0"/>
              <a:t>start off with a little direct address from the narrator. </a:t>
            </a:r>
          </a:p>
          <a:p>
            <a:pPr lvl="0"/>
            <a:r>
              <a:rPr lang="en-US" b="1" dirty="0"/>
              <a:t>This narrator is telling readers about his three-year experience working in the Custom House (a building where people documented goods for import and </a:t>
            </a:r>
            <a:r>
              <a:rPr lang="en-US" b="1" dirty="0" smtClean="0"/>
              <a:t>export and paid taxes on the goods they received from other countries) </a:t>
            </a:r>
            <a:r>
              <a:rPr lang="en-US" b="1" dirty="0"/>
              <a:t>in Salem, Massachusetts.</a:t>
            </a:r>
          </a:p>
          <a:p>
            <a:pPr lvl="0"/>
            <a:r>
              <a:rPr lang="en-US" b="1" dirty="0"/>
              <a:t>The Custom House has seen better days. It's mostly staffed by people who have job security because their families fund their positions</a:t>
            </a:r>
            <a:r>
              <a:rPr lang="en-US" b="1" dirty="0" smtClean="0"/>
              <a:t>.</a:t>
            </a:r>
            <a:endParaRPr lang="en-US" b="1" dirty="0"/>
          </a:p>
        </p:txBody>
      </p:sp>
      <p:pic>
        <p:nvPicPr>
          <p:cNvPr id="4" name="Picture 6" descr="http://media-cache-ec0.pinimg.com/236x/a3/45/2d/a3452d895a5506e912a280b52ab5a18f.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21390" y="152400"/>
            <a:ext cx="1292427"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811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media-cache-ec0.pinimg.com/236x/a3/45/2d/a3452d895a5506e912a280b52ab5a18f.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15200" y="152400"/>
            <a:ext cx="1698618"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00" y="190500"/>
            <a:ext cx="6858000" cy="11430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effectLst>
                  <a:outerShdw blurRad="80000" dist="40000" dir="5040000" algn="tl">
                    <a:srgbClr val="000000">
                      <a:alpha val="30000"/>
                    </a:srgbClr>
                  </a:outerShdw>
                </a:effectLst>
              </a:rPr>
              <a:t>The Custom House</a:t>
            </a:r>
            <a:endParaRPr lang="en-US" b="1" dirty="0">
              <a:ln w="11430"/>
              <a:effectLst>
                <a:outerShdw blurRad="80000" dist="40000" dir="5040000" algn="tl">
                  <a:srgbClr val="000000">
                    <a:alpha val="30000"/>
                  </a:srgbClr>
                </a:outerShdw>
              </a:effectLst>
            </a:endParaRPr>
          </a:p>
        </p:txBody>
      </p:sp>
      <p:sp>
        <p:nvSpPr>
          <p:cNvPr id="3" name="Content Placeholder 2"/>
          <p:cNvSpPr>
            <a:spLocks noGrp="1"/>
          </p:cNvSpPr>
          <p:nvPr>
            <p:ph idx="1"/>
          </p:nvPr>
        </p:nvSpPr>
        <p:spPr>
          <a:xfrm>
            <a:off x="228600" y="1219200"/>
            <a:ext cx="7109637" cy="5486400"/>
          </a:xfrm>
        </p:spPr>
        <p:txBody>
          <a:bodyPr>
            <a:normAutofit lnSpcReduction="10000"/>
          </a:bodyPr>
          <a:lstStyle/>
          <a:p>
            <a:pPr lvl="0"/>
            <a:r>
              <a:rPr lang="en-US" b="1" dirty="0" smtClean="0"/>
              <a:t>Not </a:t>
            </a:r>
            <a:r>
              <a:rPr lang="en-US" b="1" dirty="0"/>
              <a:t>many ships come to Salem anymore, so life is kind of slow for the narrator, who is the customs agent.</a:t>
            </a:r>
          </a:p>
          <a:p>
            <a:pPr lvl="0"/>
            <a:r>
              <a:rPr lang="en-US" b="1" dirty="0"/>
              <a:t>One day, he discovers a few documents and an odd scrap of fabric, an embroidered scarlet letter ‘A’.</a:t>
            </a:r>
          </a:p>
          <a:p>
            <a:pPr lvl="0"/>
            <a:r>
              <a:rPr lang="en-US" b="1" dirty="0"/>
              <a:t>These manuscripts bear the story of Hester Prynne as documented by a man named Jonathan </a:t>
            </a:r>
            <a:r>
              <a:rPr lang="en-US" b="1" dirty="0" err="1"/>
              <a:t>Pue</a:t>
            </a:r>
            <a:r>
              <a:rPr lang="en-US" b="1" dirty="0"/>
              <a:t>, who was collecting local history some hundred years before our narrator's time</a:t>
            </a:r>
            <a:r>
              <a:rPr lang="en-US" b="1" dirty="0" smtClean="0"/>
              <a:t>.</a:t>
            </a:r>
          </a:p>
          <a:p>
            <a:r>
              <a:rPr lang="en-US" b="1" dirty="0"/>
              <a:t>Our narrator decides to write out the narrative of Hester Prynne, but quickly realizes that his boring coworkers stifle his creative juices.</a:t>
            </a:r>
            <a:endParaRPr lang="en-US" b="1" dirty="0">
              <a:solidFill>
                <a:schemeClr val="accent2">
                  <a:lumMod val="75000"/>
                </a:schemeClr>
              </a:solidFill>
            </a:endParaRPr>
          </a:p>
          <a:p>
            <a:pPr marL="0" lvl="0" indent="0">
              <a:buNone/>
            </a:pPr>
            <a:endParaRPr lang="en-US" b="1" dirty="0"/>
          </a:p>
          <a:p>
            <a:pPr marL="0" indent="-222250">
              <a:lnSpc>
                <a:spcPct val="110000"/>
              </a:lnSpc>
              <a:spcBef>
                <a:spcPts val="800"/>
              </a:spcBef>
              <a:buNone/>
            </a:pPr>
            <a:endParaRPr lang="en-US" sz="2400" dirty="0" smtClean="0">
              <a:solidFill>
                <a:schemeClr val="accent2">
                  <a:lumMod val="75000"/>
                </a:schemeClr>
              </a:solidFill>
            </a:endParaRPr>
          </a:p>
        </p:txBody>
      </p:sp>
    </p:spTree>
    <p:extLst>
      <p:ext uri="{BB962C8B-B14F-4D97-AF65-F5344CB8AC3E}">
        <p14:creationId xmlns:p14="http://schemas.microsoft.com/office/powerpoint/2010/main" val="1542556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6755</TotalTime>
  <Words>4219</Words>
  <Application>Microsoft Office PowerPoint</Application>
  <PresentationFormat>On-screen Show (4:3)</PresentationFormat>
  <Paragraphs>324</Paragraphs>
  <Slides>45</Slides>
  <Notes>45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Calibri</vt:lpstr>
      <vt:lpstr>Candara</vt:lpstr>
      <vt:lpstr>Century Gothic</vt:lpstr>
      <vt:lpstr>Courier New</vt:lpstr>
      <vt:lpstr>Palatino Linotype</vt:lpstr>
      <vt:lpstr>Wingdings</vt:lpstr>
      <vt:lpstr>Executive</vt:lpstr>
      <vt:lpstr>The Scarlet Letter</vt:lpstr>
      <vt:lpstr>Who is Nathaniel Hawthorne?</vt:lpstr>
      <vt:lpstr>Nathaniel Hawthorne</vt:lpstr>
      <vt:lpstr>The Scarlet Letter</vt:lpstr>
      <vt:lpstr>Frame Narrative</vt:lpstr>
      <vt:lpstr>Reading Schedule</vt:lpstr>
      <vt:lpstr>The Custom House</vt:lpstr>
      <vt:lpstr>The Custom House</vt:lpstr>
      <vt:lpstr>The Custom House</vt:lpstr>
      <vt:lpstr>The Custom House</vt:lpstr>
      <vt:lpstr>The Custom House</vt:lpstr>
      <vt:lpstr>The Custom House</vt:lpstr>
      <vt:lpstr>Chapters 1 &amp; 2</vt:lpstr>
      <vt:lpstr>Activity</vt:lpstr>
      <vt:lpstr>Whole class—Chapters 1 and 2:</vt:lpstr>
      <vt:lpstr>Whole Class—Chapter 2</vt:lpstr>
      <vt:lpstr>PowerPoint Presentation</vt:lpstr>
      <vt:lpstr>Chapters 3 &amp; 4</vt:lpstr>
      <vt:lpstr>Chapters 3 &amp; 4</vt:lpstr>
      <vt:lpstr>First Impressions “Quiz”</vt:lpstr>
      <vt:lpstr>The End of the Book</vt:lpstr>
      <vt:lpstr>After the Book. . .</vt:lpstr>
      <vt:lpstr>Names &amp; Places</vt:lpstr>
      <vt:lpstr>What’s in a name?</vt:lpstr>
      <vt:lpstr>PowerPoint Presentation</vt:lpstr>
      <vt:lpstr>Significant Settings</vt:lpstr>
      <vt:lpstr>Symbols/Motifs</vt:lpstr>
      <vt:lpstr>Quotes</vt:lpstr>
      <vt:lpstr>Theme Discussion:  The Scarlet Letter</vt:lpstr>
      <vt:lpstr>The 6 traits of theme statements</vt:lpstr>
      <vt:lpstr>Possible Themes of The Scarlet Letter?</vt:lpstr>
      <vt:lpstr>How can you identify a theme??</vt:lpstr>
      <vt:lpstr>Let’s Do This!</vt:lpstr>
      <vt:lpstr>Next steps</vt:lpstr>
      <vt:lpstr>Now, choose one theme statement.</vt:lpstr>
      <vt:lpstr>Quiz/Twiz</vt:lpstr>
      <vt:lpstr>Questions</vt:lpstr>
      <vt:lpstr>Questions</vt:lpstr>
      <vt:lpstr>Discussion Questions</vt:lpstr>
      <vt:lpstr>In-Class Essay</vt:lpstr>
      <vt:lpstr>In-Class Essay</vt:lpstr>
      <vt:lpstr>Kahoot!</vt:lpstr>
      <vt:lpstr>Quick discussion:</vt:lpstr>
      <vt:lpstr>Activity:</vt:lpstr>
      <vt:lpstr>With your group:</vt:lpstr>
    </vt:vector>
  </TitlesOfParts>
  <Company>Rochester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Scarlet Letter</dc:title>
  <dc:creator>RPS User</dc:creator>
  <cp:lastModifiedBy>OLLENBURG, LINDA</cp:lastModifiedBy>
  <cp:revision>68</cp:revision>
  <cp:lastPrinted>2018-12-19T17:52:13Z</cp:lastPrinted>
  <dcterms:created xsi:type="dcterms:W3CDTF">2016-11-18T19:26:34Z</dcterms:created>
  <dcterms:modified xsi:type="dcterms:W3CDTF">2018-12-19T21:05:25Z</dcterms:modified>
</cp:coreProperties>
</file>