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8F991-957B-4ACE-B13B-6D6275A955B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21965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8F991-957B-4ACE-B13B-6D6275A955B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120589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8F991-957B-4ACE-B13B-6D6275A955B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365509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8F991-957B-4ACE-B13B-6D6275A955B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87222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48F991-957B-4ACE-B13B-6D6275A955B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203918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8F991-957B-4ACE-B13B-6D6275A955B2}"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101938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8F991-957B-4ACE-B13B-6D6275A955B2}" type="datetimeFigureOut">
              <a:rPr lang="en-US" smtClean="0"/>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329063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8F991-957B-4ACE-B13B-6D6275A955B2}"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371468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8F991-957B-4ACE-B13B-6D6275A955B2}"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74990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48F991-957B-4ACE-B13B-6D6275A955B2}"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3039721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48F991-957B-4ACE-B13B-6D6275A955B2}"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58915-377E-4174-B518-1445E8B98671}" type="slidenum">
              <a:rPr lang="en-US" smtClean="0"/>
              <a:t>‹#›</a:t>
            </a:fld>
            <a:endParaRPr lang="en-US"/>
          </a:p>
        </p:txBody>
      </p:sp>
    </p:spTree>
    <p:extLst>
      <p:ext uri="{BB962C8B-B14F-4D97-AF65-F5344CB8AC3E}">
        <p14:creationId xmlns:p14="http://schemas.microsoft.com/office/powerpoint/2010/main" val="144241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8F991-957B-4ACE-B13B-6D6275A955B2}" type="datetimeFigureOut">
              <a:rPr lang="en-US" smtClean="0"/>
              <a:t>10/24/2018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58915-377E-4174-B518-1445E8B98671}" type="slidenum">
              <a:rPr lang="en-US" smtClean="0"/>
              <a:t>‹#›</a:t>
            </a:fld>
            <a:endParaRPr lang="en-US"/>
          </a:p>
        </p:txBody>
      </p:sp>
    </p:spTree>
    <p:extLst>
      <p:ext uri="{BB962C8B-B14F-4D97-AF65-F5344CB8AC3E}">
        <p14:creationId xmlns:p14="http://schemas.microsoft.com/office/powerpoint/2010/main" val="702752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Crucible Act I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5270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Act I—Characterization chart</a:t>
            </a:r>
            <a:endParaRPr lang="en-US" dirty="0"/>
          </a:p>
        </p:txBody>
      </p:sp>
      <p:sp>
        <p:nvSpPr>
          <p:cNvPr id="3" name="Content Placeholder 2"/>
          <p:cNvSpPr>
            <a:spLocks noGrp="1"/>
          </p:cNvSpPr>
          <p:nvPr>
            <p:ph idx="1"/>
          </p:nvPr>
        </p:nvSpPr>
        <p:spPr/>
        <p:txBody>
          <a:bodyPr/>
          <a:lstStyle/>
          <a:p>
            <a:r>
              <a:rPr lang="en-US" i="1" dirty="0" smtClean="0"/>
              <a:t>The Crucible </a:t>
            </a:r>
            <a:r>
              <a:rPr lang="en-US" dirty="0" smtClean="0"/>
              <a:t>has a lot of characters that, at times, can be very confusing. </a:t>
            </a:r>
          </a:p>
          <a:p>
            <a:r>
              <a:rPr lang="en-US" dirty="0" smtClean="0"/>
              <a:t>Create a chart like the one on the next slide and put it in your notebook.  For each character, find evidence from text that helps identify who the character is.  Be sure to cite information by using the page you found the information in the textbook.  Then, explain what the evidence says about the character you are talking about.</a:t>
            </a:r>
            <a:endParaRPr lang="en-US" dirty="0"/>
          </a:p>
        </p:txBody>
      </p:sp>
    </p:spTree>
    <p:extLst>
      <p:ext uri="{BB962C8B-B14F-4D97-AF65-F5344CB8AC3E}">
        <p14:creationId xmlns:p14="http://schemas.microsoft.com/office/powerpoint/2010/main" val="399059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chart</a:t>
            </a:r>
            <a:endParaRPr lang="en-US" dirty="0"/>
          </a:p>
        </p:txBody>
      </p:sp>
      <p:graphicFrame>
        <p:nvGraphicFramePr>
          <p:cNvPr id="4" name="Content Placeholder 3"/>
          <p:cNvGraphicFramePr>
            <a:graphicFrameLocks noGrp="1"/>
          </p:cNvGraphicFramePr>
          <p:nvPr>
            <p:ph idx="1"/>
            <p:extLst/>
          </p:nvPr>
        </p:nvGraphicFramePr>
        <p:xfrm>
          <a:off x="646111" y="1355835"/>
          <a:ext cx="10515600" cy="4582510"/>
        </p:xfrm>
        <a:graphic>
          <a:graphicData uri="http://schemas.openxmlformats.org/drawingml/2006/table">
            <a:tbl>
              <a:tblPr firstRow="1" bandRow="1">
                <a:tableStyleId>{5C22544A-7EE6-4342-B048-85BDC9FD1C3A}</a:tableStyleId>
              </a:tblPr>
              <a:tblGrid>
                <a:gridCol w="2798379">
                  <a:extLst>
                    <a:ext uri="{9D8B030D-6E8A-4147-A177-3AD203B41FA5}">
                      <a16:colId xmlns:a16="http://schemas.microsoft.com/office/drawing/2014/main" val="1617457146"/>
                    </a:ext>
                  </a:extLst>
                </a:gridCol>
                <a:gridCol w="7717221">
                  <a:extLst>
                    <a:ext uri="{9D8B030D-6E8A-4147-A177-3AD203B41FA5}">
                      <a16:colId xmlns:a16="http://schemas.microsoft.com/office/drawing/2014/main" val="3322574047"/>
                    </a:ext>
                  </a:extLst>
                </a:gridCol>
              </a:tblGrid>
              <a:tr h="376270">
                <a:tc>
                  <a:txBody>
                    <a:bodyPr/>
                    <a:lstStyle/>
                    <a:p>
                      <a:r>
                        <a:rPr lang="en-US" dirty="0" smtClean="0"/>
                        <a:t>Character</a:t>
                      </a:r>
                      <a:endParaRPr lang="en-US" dirty="0"/>
                    </a:p>
                  </a:txBody>
                  <a:tcPr/>
                </a:tc>
                <a:tc>
                  <a:txBody>
                    <a:bodyPr/>
                    <a:lstStyle/>
                    <a:p>
                      <a:r>
                        <a:rPr lang="en-US" dirty="0" smtClean="0"/>
                        <a:t>Example of characterization/Explanation</a:t>
                      </a:r>
                      <a:endParaRPr lang="en-US" dirty="0"/>
                    </a:p>
                  </a:txBody>
                  <a:tcPr/>
                </a:tc>
                <a:extLst>
                  <a:ext uri="{0D108BD9-81ED-4DB2-BD59-A6C34878D82A}">
                    <a16:rowId xmlns:a16="http://schemas.microsoft.com/office/drawing/2014/main" val="2503887662"/>
                  </a:ext>
                </a:extLst>
              </a:tr>
              <a:tr h="363874">
                <a:tc>
                  <a:txBody>
                    <a:bodyPr/>
                    <a:lstStyle/>
                    <a:p>
                      <a:r>
                        <a:rPr lang="en-US" dirty="0" smtClean="0"/>
                        <a:t>John Proctor</a:t>
                      </a:r>
                    </a:p>
                  </a:txBody>
                  <a:tcPr/>
                </a:tc>
                <a:tc>
                  <a:txBody>
                    <a:bodyPr/>
                    <a:lstStyle/>
                    <a:p>
                      <a:r>
                        <a:rPr lang="en-US" dirty="0" smtClean="0"/>
                        <a:t>“Why should I pay you?  I am looking for</a:t>
                      </a:r>
                      <a:r>
                        <a:rPr lang="en-US" baseline="0" dirty="0" smtClean="0"/>
                        <a:t> you more often than my cows” (1098). This shows how demanding John Proctor can be when people are not doing as he expects them to. </a:t>
                      </a:r>
                      <a:endParaRPr lang="en-US" dirty="0"/>
                    </a:p>
                  </a:txBody>
                  <a:tcPr/>
                </a:tc>
                <a:extLst>
                  <a:ext uri="{0D108BD9-81ED-4DB2-BD59-A6C34878D82A}">
                    <a16:rowId xmlns:a16="http://schemas.microsoft.com/office/drawing/2014/main" val="62020468"/>
                  </a:ext>
                </a:extLst>
              </a:tr>
              <a:tr h="363874">
                <a:tc>
                  <a:txBody>
                    <a:bodyPr/>
                    <a:lstStyle/>
                    <a:p>
                      <a:r>
                        <a:rPr lang="en-US" dirty="0" smtClean="0"/>
                        <a:t>Parris</a:t>
                      </a:r>
                      <a:endParaRPr lang="en-US" dirty="0"/>
                    </a:p>
                  </a:txBody>
                  <a:tcPr/>
                </a:tc>
                <a:tc>
                  <a:txBody>
                    <a:bodyPr/>
                    <a:lstStyle/>
                    <a:p>
                      <a:endParaRPr lang="en-US"/>
                    </a:p>
                  </a:txBody>
                  <a:tcPr/>
                </a:tc>
                <a:extLst>
                  <a:ext uri="{0D108BD9-81ED-4DB2-BD59-A6C34878D82A}">
                    <a16:rowId xmlns:a16="http://schemas.microsoft.com/office/drawing/2014/main" val="3738034412"/>
                  </a:ext>
                </a:extLst>
              </a:tr>
              <a:tr h="363874">
                <a:tc>
                  <a:txBody>
                    <a:bodyPr/>
                    <a:lstStyle/>
                    <a:p>
                      <a:r>
                        <a:rPr lang="en-US" dirty="0" smtClean="0"/>
                        <a:t>Abigail</a:t>
                      </a:r>
                      <a:endParaRPr lang="en-US" dirty="0"/>
                    </a:p>
                  </a:txBody>
                  <a:tcPr/>
                </a:tc>
                <a:tc>
                  <a:txBody>
                    <a:bodyPr/>
                    <a:lstStyle/>
                    <a:p>
                      <a:endParaRPr lang="en-US"/>
                    </a:p>
                  </a:txBody>
                  <a:tcPr/>
                </a:tc>
                <a:extLst>
                  <a:ext uri="{0D108BD9-81ED-4DB2-BD59-A6C34878D82A}">
                    <a16:rowId xmlns:a16="http://schemas.microsoft.com/office/drawing/2014/main" val="650624272"/>
                  </a:ext>
                </a:extLst>
              </a:tr>
              <a:tr h="363874">
                <a:tc>
                  <a:txBody>
                    <a:bodyPr/>
                    <a:lstStyle/>
                    <a:p>
                      <a:r>
                        <a:rPr lang="en-US" dirty="0" smtClean="0"/>
                        <a:t>Tituba</a:t>
                      </a:r>
                      <a:endParaRPr lang="en-US" dirty="0"/>
                    </a:p>
                  </a:txBody>
                  <a:tcPr/>
                </a:tc>
                <a:tc>
                  <a:txBody>
                    <a:bodyPr/>
                    <a:lstStyle/>
                    <a:p>
                      <a:endParaRPr lang="en-US"/>
                    </a:p>
                  </a:txBody>
                  <a:tcPr/>
                </a:tc>
                <a:extLst>
                  <a:ext uri="{0D108BD9-81ED-4DB2-BD59-A6C34878D82A}">
                    <a16:rowId xmlns:a16="http://schemas.microsoft.com/office/drawing/2014/main" val="3495694697"/>
                  </a:ext>
                </a:extLst>
              </a:tr>
              <a:tr h="363874">
                <a:tc>
                  <a:txBody>
                    <a:bodyPr/>
                    <a:lstStyle/>
                    <a:p>
                      <a:r>
                        <a:rPr lang="en-US" dirty="0" smtClean="0"/>
                        <a:t>The </a:t>
                      </a:r>
                      <a:r>
                        <a:rPr lang="en-US" dirty="0" err="1" smtClean="0"/>
                        <a:t>Putnams</a:t>
                      </a:r>
                      <a:endParaRPr lang="en-US" dirty="0"/>
                    </a:p>
                  </a:txBody>
                  <a:tcPr/>
                </a:tc>
                <a:tc>
                  <a:txBody>
                    <a:bodyPr/>
                    <a:lstStyle/>
                    <a:p>
                      <a:endParaRPr lang="en-US"/>
                    </a:p>
                  </a:txBody>
                  <a:tcPr/>
                </a:tc>
                <a:extLst>
                  <a:ext uri="{0D108BD9-81ED-4DB2-BD59-A6C34878D82A}">
                    <a16:rowId xmlns:a16="http://schemas.microsoft.com/office/drawing/2014/main" val="956239099"/>
                  </a:ext>
                </a:extLst>
              </a:tr>
              <a:tr h="363874">
                <a:tc>
                  <a:txBody>
                    <a:bodyPr/>
                    <a:lstStyle/>
                    <a:p>
                      <a:r>
                        <a:rPr lang="en-US" dirty="0" smtClean="0"/>
                        <a:t>Mary Warren</a:t>
                      </a:r>
                      <a:endParaRPr lang="en-US" dirty="0"/>
                    </a:p>
                  </a:txBody>
                  <a:tcPr/>
                </a:tc>
                <a:tc>
                  <a:txBody>
                    <a:bodyPr/>
                    <a:lstStyle/>
                    <a:p>
                      <a:endParaRPr lang="en-US"/>
                    </a:p>
                  </a:txBody>
                  <a:tcPr/>
                </a:tc>
                <a:extLst>
                  <a:ext uri="{0D108BD9-81ED-4DB2-BD59-A6C34878D82A}">
                    <a16:rowId xmlns:a16="http://schemas.microsoft.com/office/drawing/2014/main" val="3330971409"/>
                  </a:ext>
                </a:extLst>
              </a:tr>
              <a:tr h="363874">
                <a:tc>
                  <a:txBody>
                    <a:bodyPr/>
                    <a:lstStyle/>
                    <a:p>
                      <a:r>
                        <a:rPr lang="en-US" dirty="0" smtClean="0"/>
                        <a:t>Rev. Hale</a:t>
                      </a:r>
                      <a:endParaRPr lang="en-US" dirty="0"/>
                    </a:p>
                  </a:txBody>
                  <a:tcPr/>
                </a:tc>
                <a:tc>
                  <a:txBody>
                    <a:bodyPr/>
                    <a:lstStyle/>
                    <a:p>
                      <a:endParaRPr lang="en-US" dirty="0"/>
                    </a:p>
                  </a:txBody>
                  <a:tcPr/>
                </a:tc>
                <a:extLst>
                  <a:ext uri="{0D108BD9-81ED-4DB2-BD59-A6C34878D82A}">
                    <a16:rowId xmlns:a16="http://schemas.microsoft.com/office/drawing/2014/main" val="922014008"/>
                  </a:ext>
                </a:extLst>
              </a:tr>
              <a:tr h="363874">
                <a:tc>
                  <a:txBody>
                    <a:bodyPr/>
                    <a:lstStyle/>
                    <a:p>
                      <a:r>
                        <a:rPr lang="en-US" dirty="0" smtClean="0"/>
                        <a:t>Rebecca Nurse/Giles Corey</a:t>
                      </a:r>
                      <a:endParaRPr lang="en-US" dirty="0"/>
                    </a:p>
                  </a:txBody>
                  <a:tcPr/>
                </a:tc>
                <a:tc>
                  <a:txBody>
                    <a:bodyPr/>
                    <a:lstStyle/>
                    <a:p>
                      <a:endParaRPr lang="en-US" dirty="0"/>
                    </a:p>
                  </a:txBody>
                  <a:tcPr/>
                </a:tc>
                <a:extLst>
                  <a:ext uri="{0D108BD9-81ED-4DB2-BD59-A6C34878D82A}">
                    <a16:rowId xmlns:a16="http://schemas.microsoft.com/office/drawing/2014/main" val="2210830235"/>
                  </a:ext>
                </a:extLst>
              </a:tr>
              <a:tr h="363874">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82403843"/>
                  </a:ext>
                </a:extLst>
              </a:tr>
              <a:tr h="363874">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68458874"/>
                  </a:ext>
                </a:extLst>
              </a:tr>
            </a:tbl>
          </a:graphicData>
        </a:graphic>
      </p:graphicFrame>
    </p:spTree>
    <p:extLst>
      <p:ext uri="{BB962C8B-B14F-4D97-AF65-F5344CB8AC3E}">
        <p14:creationId xmlns:p14="http://schemas.microsoft.com/office/powerpoint/2010/main" val="276805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The Crucible Act I Review</vt:lpstr>
      <vt:lpstr>Review:  Act I—Characterization chart</vt:lpstr>
      <vt:lpstr>Character chart</vt:lpstr>
    </vt:vector>
  </TitlesOfParts>
  <Company>Rochester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 Act I Review</dc:title>
  <dc:creator>OLLENBURG, LINDA</dc:creator>
  <cp:lastModifiedBy>OLLENBURG, LINDA</cp:lastModifiedBy>
  <cp:revision>1</cp:revision>
  <dcterms:created xsi:type="dcterms:W3CDTF">2018-10-24T20:25:57Z</dcterms:created>
  <dcterms:modified xsi:type="dcterms:W3CDTF">2018-10-24T20:26:09Z</dcterms:modified>
</cp:coreProperties>
</file>