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61" r:id="rId5"/>
    <p:sldId id="260" r:id="rId6"/>
    <p:sldId id="262" r:id="rId7"/>
    <p:sldId id="263" r:id="rId8"/>
    <p:sldId id="265" r:id="rId9"/>
    <p:sldId id="259"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63" autoAdjust="0"/>
  </p:normalViewPr>
  <p:slideViewPr>
    <p:cSldViewPr>
      <p:cViewPr varScale="1">
        <p:scale>
          <a:sx n="82" d="100"/>
          <a:sy n="82"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8393E-FF57-4C16-A4C7-4D7BBF162915}" type="datetimeFigureOut">
              <a:rPr lang="en-US" smtClean="0"/>
              <a:t>1/24/2019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B38683-B6C0-4D42-A914-975E86153528}" type="slidenum">
              <a:rPr lang="en-US" smtClean="0"/>
              <a:t>‹#›</a:t>
            </a:fld>
            <a:endParaRPr lang="en-US"/>
          </a:p>
        </p:txBody>
      </p:sp>
    </p:spTree>
    <p:extLst>
      <p:ext uri="{BB962C8B-B14F-4D97-AF65-F5344CB8AC3E}">
        <p14:creationId xmlns:p14="http://schemas.microsoft.com/office/powerpoint/2010/main" val="184862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The Secret Life of Bees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Swamplandia</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    this was bought for Am. Lit. book groups in the first place so I’m sure this one is fine for me to use, but I’m putting it on the list anyway</a:t>
            </a:r>
          </a:p>
          <a:p>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The Book Thief</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Cold Mountain</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A Thousand Splendid Suns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A Yellow Raft in Blue Water</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    this was bought for Am. Lit. years ago so I’m sure this one is fine for me to use, but I’m putting it on the list anyway—just in case</a:t>
            </a:r>
          </a:p>
          <a:p>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The Help</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B38683-B6C0-4D42-A914-975E86153528}" type="slidenum">
              <a:rPr lang="en-US" smtClean="0"/>
              <a:t>1</a:t>
            </a:fld>
            <a:endParaRPr lang="en-US"/>
          </a:p>
        </p:txBody>
      </p:sp>
    </p:spTree>
    <p:extLst>
      <p:ext uri="{BB962C8B-B14F-4D97-AF65-F5344CB8AC3E}">
        <p14:creationId xmlns:p14="http://schemas.microsoft.com/office/powerpoint/2010/main" val="2779113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F8847F2-2CC5-4F2E-AFEB-6CC5268875FD}" type="datetimeFigureOut">
              <a:rPr lang="en-US" smtClean="0"/>
              <a:t>1/24/2019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1011D2E-29BE-412C-9F9F-65FFF594697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8847F2-2CC5-4F2E-AFEB-6CC5268875F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11D2E-29BE-412C-9F9F-65FFF594697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8847F2-2CC5-4F2E-AFEB-6CC5268875F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11D2E-29BE-412C-9F9F-65FFF594697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8847F2-2CC5-4F2E-AFEB-6CC5268875F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11D2E-29BE-412C-9F9F-65FFF594697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F8847F2-2CC5-4F2E-AFEB-6CC5268875F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11D2E-29BE-412C-9F9F-65FFF594697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8847F2-2CC5-4F2E-AFEB-6CC5268875F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11D2E-29BE-412C-9F9F-65FFF594697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F8847F2-2CC5-4F2E-AFEB-6CC5268875F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011D2E-29BE-412C-9F9F-65FFF594697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F8847F2-2CC5-4F2E-AFEB-6CC5268875FD}" type="datetimeFigureOut">
              <a:rPr lang="en-US" smtClean="0"/>
              <a:t>1/24/2019</a:t>
            </a:fld>
            <a:endParaRPr lang="en-US"/>
          </a:p>
        </p:txBody>
      </p:sp>
      <p:sp>
        <p:nvSpPr>
          <p:cNvPr id="8" name="Slide Number Placeholder 7"/>
          <p:cNvSpPr>
            <a:spLocks noGrp="1"/>
          </p:cNvSpPr>
          <p:nvPr>
            <p:ph type="sldNum" sz="quarter" idx="11"/>
          </p:nvPr>
        </p:nvSpPr>
        <p:spPr/>
        <p:txBody>
          <a:bodyPr/>
          <a:lstStyle/>
          <a:p>
            <a:fld id="{31011D2E-29BE-412C-9F9F-65FFF594697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847F2-2CC5-4F2E-AFEB-6CC5268875F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011D2E-29BE-412C-9F9F-65FFF594697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8847F2-2CC5-4F2E-AFEB-6CC5268875F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31011D2E-29BE-412C-9F9F-65FFF594697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FF8847F2-2CC5-4F2E-AFEB-6CC5268875F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11D2E-29BE-412C-9F9F-65FFF594697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5000"/>
            <a:lum/>
          </a:blip>
          <a:srcRect/>
          <a:stretch>
            <a:fillRect l="-7000" r="-7000"/>
          </a:stretch>
        </a:blip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F8847F2-2CC5-4F2E-AFEB-6CC5268875FD}" type="datetimeFigureOut">
              <a:rPr lang="en-US" smtClean="0"/>
              <a:t>1/24/2019</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1011D2E-29BE-412C-9F9F-65FFF594697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752600"/>
            <a:ext cx="4904936" cy="230124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cap="none" dirty="0" smtClean="0">
                <a:ln/>
                <a:solidFill>
                  <a:schemeClr val="accent3"/>
                </a:solidFill>
                <a:effectLst/>
              </a:rPr>
              <a:t>Book Group Titles</a:t>
            </a:r>
            <a:endParaRPr lang="en-US" sz="5400" cap="none" dirty="0">
              <a:ln/>
              <a:solidFill>
                <a:schemeClr val="accent3"/>
              </a:solidFill>
              <a:effectLst/>
            </a:endParaRPr>
          </a:p>
        </p:txBody>
      </p:sp>
      <p:sp>
        <p:nvSpPr>
          <p:cNvPr id="3" name="Subtitle 2"/>
          <p:cNvSpPr>
            <a:spLocks noGrp="1"/>
          </p:cNvSpPr>
          <p:nvPr>
            <p:ph type="subTitle" idx="1"/>
          </p:nvPr>
        </p:nvSpPr>
        <p:spPr>
          <a:xfrm>
            <a:off x="76200" y="3429000"/>
            <a:ext cx="4953000" cy="6096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Choosing your next novel</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658521"/>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Titles</a:t>
            </a:r>
            <a:endParaRPr lang="en-US" dirty="0"/>
          </a:p>
        </p:txBody>
      </p:sp>
      <p:sp>
        <p:nvSpPr>
          <p:cNvPr id="3" name="Content Placeholder 2"/>
          <p:cNvSpPr>
            <a:spLocks noGrp="1"/>
          </p:cNvSpPr>
          <p:nvPr>
            <p:ph idx="1"/>
          </p:nvPr>
        </p:nvSpPr>
        <p:spPr/>
        <p:txBody>
          <a:bodyPr/>
          <a:lstStyle/>
          <a:p>
            <a:r>
              <a:rPr lang="en-US" i="1" dirty="0" smtClean="0"/>
              <a:t>The Secret Life of Bees</a:t>
            </a:r>
          </a:p>
          <a:p>
            <a:r>
              <a:rPr lang="en-US" i="1" dirty="0" smtClean="0"/>
              <a:t>The Help</a:t>
            </a:r>
          </a:p>
          <a:p>
            <a:r>
              <a:rPr lang="en-US" i="1" dirty="0" smtClean="0"/>
              <a:t>The Awakening</a:t>
            </a:r>
          </a:p>
          <a:p>
            <a:r>
              <a:rPr lang="en-US" i="1" dirty="0" smtClean="0"/>
              <a:t>The Catcher in the Rye</a:t>
            </a:r>
          </a:p>
          <a:p>
            <a:r>
              <a:rPr lang="en-US" i="1" dirty="0" smtClean="0"/>
              <a:t>The Adventures of</a:t>
            </a:r>
          </a:p>
          <a:p>
            <a:pPr marL="36576" indent="0">
              <a:buNone/>
            </a:pPr>
            <a:r>
              <a:rPr lang="en-US" i="1" dirty="0" smtClean="0"/>
              <a:t>Huckleberry Finn</a:t>
            </a:r>
          </a:p>
          <a:p>
            <a:r>
              <a:rPr lang="en-US" i="1" dirty="0" smtClean="0"/>
              <a:t>Old Man and the Sea</a:t>
            </a:r>
            <a:r>
              <a:rPr lang="en-US" dirty="0" smtClean="0"/>
              <a:t>/</a:t>
            </a:r>
          </a:p>
          <a:p>
            <a:pPr marL="36576" indent="0">
              <a:buNone/>
            </a:pPr>
            <a:r>
              <a:rPr lang="en-US" i="1" dirty="0" smtClean="0"/>
              <a:t>Of Mice and Men</a:t>
            </a:r>
            <a:endParaRPr lang="en-US" i="1" dirty="0"/>
          </a:p>
        </p:txBody>
      </p:sp>
    </p:spTree>
    <p:extLst>
      <p:ext uri="{BB962C8B-B14F-4D97-AF65-F5344CB8AC3E}">
        <p14:creationId xmlns:p14="http://schemas.microsoft.com/office/powerpoint/2010/main" val="1973305010"/>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4648200" cy="11430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5400" b="1" dirty="0" smtClean="0">
                <a:ln/>
                <a:solidFill>
                  <a:schemeClr val="accent3"/>
                </a:solidFill>
              </a:rPr>
              <a:t>Directions</a:t>
            </a:r>
            <a:endParaRPr lang="en-US" sz="5400" b="1" dirty="0">
              <a:ln/>
              <a:solidFill>
                <a:schemeClr val="accent3"/>
              </a:solidFill>
            </a:endParaRPr>
          </a:p>
        </p:txBody>
      </p:sp>
      <p:sp>
        <p:nvSpPr>
          <p:cNvPr id="3" name="Content Placeholder 2"/>
          <p:cNvSpPr>
            <a:spLocks noGrp="1"/>
          </p:cNvSpPr>
          <p:nvPr>
            <p:ph idx="1"/>
          </p:nvPr>
        </p:nvSpPr>
        <p:spPr>
          <a:xfrm>
            <a:off x="304800" y="1417637"/>
            <a:ext cx="4495800" cy="4830763"/>
          </a:xfrm>
        </p:spPr>
        <p:txBody>
          <a:bodyPr>
            <a:normAutofit lnSpcReduction="10000"/>
          </a:bodyPr>
          <a:lstStyle/>
          <a:p>
            <a:pPr marL="36576" indent="0">
              <a:spcAft>
                <a:spcPts val="1200"/>
              </a:spcAft>
              <a:buNone/>
            </a:pPr>
            <a:r>
              <a:rPr lang="en-US" dirty="0" smtClean="0">
                <a:effectLst>
                  <a:outerShdw blurRad="38100" dist="38100" dir="2700000" algn="tl">
                    <a:srgbClr val="000000">
                      <a:alpha val="43137"/>
                    </a:srgbClr>
                  </a:outerShdw>
                </a:effectLst>
              </a:rPr>
              <a:t>Pay </a:t>
            </a:r>
            <a:r>
              <a:rPr lang="en-US" dirty="0" smtClean="0">
                <a:effectLst>
                  <a:outerShdw blurRad="38100" dist="38100" dir="2700000" algn="tl">
                    <a:srgbClr val="000000">
                      <a:alpha val="43137"/>
                    </a:srgbClr>
                  </a:outerShdw>
                </a:effectLst>
              </a:rPr>
              <a:t>attention </a:t>
            </a:r>
            <a:r>
              <a:rPr lang="en-US" dirty="0" smtClean="0">
                <a:effectLst>
                  <a:outerShdw blurRad="38100" dist="38100" dir="2700000" algn="tl">
                    <a:srgbClr val="000000">
                      <a:alpha val="43137"/>
                    </a:srgbClr>
                  </a:outerShdw>
                </a:effectLst>
              </a:rPr>
              <a:t>to each </a:t>
            </a:r>
            <a:r>
              <a:rPr lang="en-US" dirty="0">
                <a:effectLst>
                  <a:outerShdw blurRad="38100" dist="38100" dir="2700000" algn="tl">
                    <a:srgbClr val="000000">
                      <a:alpha val="43137"/>
                    </a:srgbClr>
                  </a:outerShdw>
                </a:effectLst>
              </a:rPr>
              <a:t>of the following novel choices. </a:t>
            </a:r>
            <a:endParaRPr lang="en-US" dirty="0" smtClean="0">
              <a:effectLst>
                <a:outerShdw blurRad="38100" dist="38100" dir="2700000" algn="tl">
                  <a:srgbClr val="000000">
                    <a:alpha val="43137"/>
                  </a:srgbClr>
                </a:outerShdw>
              </a:effectLst>
            </a:endParaRPr>
          </a:p>
          <a:p>
            <a:pPr marL="36576" indent="0">
              <a:spcAft>
                <a:spcPts val="1200"/>
              </a:spcAft>
              <a:buNone/>
            </a:pPr>
            <a:r>
              <a:rPr lang="en-US" dirty="0" smtClean="0">
                <a:effectLst>
                  <a:outerShdw blurRad="38100" dist="38100" dir="2700000" algn="tl">
                    <a:srgbClr val="000000">
                      <a:alpha val="43137"/>
                    </a:srgbClr>
                  </a:outerShdw>
                </a:effectLst>
              </a:rPr>
              <a:t>Tomorrow, you </a:t>
            </a:r>
            <a:r>
              <a:rPr lang="en-US" dirty="0">
                <a:effectLst>
                  <a:outerShdw blurRad="38100" dist="38100" dir="2700000" algn="tl">
                    <a:srgbClr val="000000">
                      <a:alpha val="43137"/>
                    </a:srgbClr>
                  </a:outerShdw>
                </a:effectLst>
              </a:rPr>
              <a:t>will be asked to provide </a:t>
            </a:r>
            <a:r>
              <a:rPr lang="en-US" dirty="0" smtClean="0">
                <a:effectLst>
                  <a:outerShdw blurRad="38100" dist="38100" dir="2700000" algn="tl">
                    <a:srgbClr val="000000">
                      <a:alpha val="43137"/>
                    </a:srgbClr>
                  </a:outerShdw>
                </a:effectLst>
              </a:rPr>
              <a:t>your </a:t>
            </a:r>
            <a:r>
              <a:rPr lang="en-US" dirty="0">
                <a:effectLst>
                  <a:outerShdw blurRad="38100" dist="38100" dir="2700000" algn="tl">
                    <a:srgbClr val="000000">
                      <a:alpha val="43137"/>
                    </a:srgbClr>
                  </a:outerShdw>
                </a:effectLst>
              </a:rPr>
              <a:t>first and second choice of novel to read during this unit</a:t>
            </a:r>
            <a:r>
              <a:rPr lang="en-US" dirty="0" smtClean="0">
                <a:effectLst>
                  <a:outerShdw blurRad="38100" dist="38100" dir="2700000" algn="tl">
                    <a:srgbClr val="000000">
                      <a:alpha val="43137"/>
                    </a:srgbClr>
                  </a:outerShdw>
                </a:effectLst>
              </a:rPr>
              <a:t>.</a:t>
            </a:r>
          </a:p>
          <a:p>
            <a:pPr marL="36576" indent="0">
              <a:spcAft>
                <a:spcPts val="1200"/>
              </a:spcAft>
              <a:buNone/>
            </a:pPr>
            <a:r>
              <a:rPr lang="en-US" dirty="0" smtClean="0">
                <a:effectLst>
                  <a:outerShdw blurRad="38100" dist="38100" dir="2700000" algn="tl">
                    <a:srgbClr val="000000">
                      <a:alpha val="43137"/>
                    </a:srgbClr>
                  </a:outerShdw>
                </a:effectLst>
              </a:rPr>
              <a:t>You will check out books Monday, Jan. 28, 2019.</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2547338"/>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5029200" cy="9144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Secret Life of Bees</a:t>
            </a:r>
            <a:endParaRPr lang="en-US" sz="3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152400" y="990600"/>
            <a:ext cx="4953000" cy="5105400"/>
          </a:xfrm>
        </p:spPr>
        <p:txBody>
          <a:bodyPr>
            <a:noAutofit/>
          </a:bodyPr>
          <a:lstStyle/>
          <a:p>
            <a:pPr marL="36576" indent="0">
              <a:spcAft>
                <a:spcPts val="1200"/>
              </a:spcAft>
              <a:buNone/>
            </a:pPr>
            <a:r>
              <a:rPr lang="en-US" sz="2100" dirty="0" smtClean="0">
                <a:effectLst>
                  <a:outerShdw blurRad="38100" dist="38100" dir="2700000" algn="tl">
                    <a:srgbClr val="000000">
                      <a:alpha val="43137"/>
                    </a:srgbClr>
                  </a:outerShdw>
                </a:effectLst>
              </a:rPr>
              <a:t>14-year-old Lily, </a:t>
            </a:r>
            <a:r>
              <a:rPr lang="en-US" sz="2100" dirty="0">
                <a:effectLst>
                  <a:outerShdw blurRad="38100" dist="38100" dir="2700000" algn="tl">
                    <a:srgbClr val="000000">
                      <a:alpha val="43137"/>
                    </a:srgbClr>
                  </a:outerShdw>
                </a:effectLst>
              </a:rPr>
              <a:t>neglected by her father and isolated on their South Carolina peach farm, spends hours imagining </a:t>
            </a:r>
            <a:r>
              <a:rPr lang="en-US" sz="2100" dirty="0" smtClean="0">
                <a:effectLst>
                  <a:outerShdw blurRad="38100" dist="38100" dir="2700000" algn="tl">
                    <a:srgbClr val="000000">
                      <a:alpha val="43137"/>
                    </a:srgbClr>
                  </a:outerShdw>
                </a:effectLst>
              </a:rPr>
              <a:t>a childhood when </a:t>
            </a:r>
            <a:r>
              <a:rPr lang="en-US" sz="2100" dirty="0">
                <a:effectLst>
                  <a:outerShdw blurRad="38100" dist="38100" dir="2700000" algn="tl">
                    <a:srgbClr val="000000">
                      <a:alpha val="43137"/>
                    </a:srgbClr>
                  </a:outerShdw>
                </a:effectLst>
              </a:rPr>
              <a:t>she was loved and nurtured by her </a:t>
            </a:r>
            <a:r>
              <a:rPr lang="en-US" sz="2100" dirty="0" smtClean="0">
                <a:effectLst>
                  <a:outerShdw blurRad="38100" dist="38100" dir="2700000" algn="tl">
                    <a:srgbClr val="000000">
                      <a:alpha val="43137"/>
                    </a:srgbClr>
                  </a:outerShdw>
                </a:effectLst>
              </a:rPr>
              <a:t>mother, </a:t>
            </a:r>
            <a:r>
              <a:rPr lang="en-US" sz="2100" dirty="0">
                <a:effectLst>
                  <a:outerShdw blurRad="38100" dist="38100" dir="2700000" algn="tl">
                    <a:srgbClr val="000000">
                      <a:alpha val="43137"/>
                    </a:srgbClr>
                  </a:outerShdw>
                </a:effectLst>
              </a:rPr>
              <a:t>whom she barely remembers. These consoling fantasies are her heart's answer to the family story that as a child, in unclear circumstances, Lily accidentally shot and killed her mother. All Lily has left of </a:t>
            </a:r>
            <a:r>
              <a:rPr lang="en-US" sz="2100" dirty="0" smtClean="0">
                <a:effectLst>
                  <a:outerShdw blurRad="38100" dist="38100" dir="2700000" algn="tl">
                    <a:srgbClr val="000000">
                      <a:alpha val="43137"/>
                    </a:srgbClr>
                  </a:outerShdw>
                </a:effectLst>
              </a:rPr>
              <a:t>her mother is </a:t>
            </a:r>
            <a:r>
              <a:rPr lang="en-US" sz="2100" dirty="0">
                <a:effectLst>
                  <a:outerShdw blurRad="38100" dist="38100" dir="2700000" algn="tl">
                    <a:srgbClr val="000000">
                      <a:alpha val="43137"/>
                    </a:srgbClr>
                  </a:outerShdw>
                </a:effectLst>
              </a:rPr>
              <a:t>a strange image of a Black Madonna, with the words "Tiburon, South Carolina" scrawled on the back. </a:t>
            </a:r>
            <a:r>
              <a:rPr lang="en-US" sz="2100" dirty="0" smtClean="0">
                <a:effectLst>
                  <a:outerShdw blurRad="38100" dist="38100" dir="2700000" algn="tl">
                    <a:srgbClr val="000000">
                      <a:alpha val="43137"/>
                    </a:srgbClr>
                  </a:outerShdw>
                </a:effectLst>
              </a:rPr>
              <a:t>This is the story of Lily’s search for the truth of her mother, and how she ends up discovering so much more.</a:t>
            </a:r>
            <a:endParaRPr lang="en-US" sz="2100" dirty="0">
              <a:effectLst>
                <a:outerShdw blurRad="38100" dist="38100" dir="2700000" algn="tl">
                  <a:srgbClr val="000000">
                    <a:alpha val="43137"/>
                  </a:srgbClr>
                </a:outerShdw>
              </a:effectLst>
            </a:endParaRPr>
          </a:p>
        </p:txBody>
      </p:sp>
      <p:sp>
        <p:nvSpPr>
          <p:cNvPr id="4" name="TextBox 3"/>
          <p:cNvSpPr txBox="1"/>
          <p:nvPr/>
        </p:nvSpPr>
        <p:spPr>
          <a:xfrm>
            <a:off x="5410200" y="4419600"/>
            <a:ext cx="2895600" cy="461665"/>
          </a:xfrm>
          <a:prstGeom prst="rect">
            <a:avLst/>
          </a:prstGeom>
          <a:noFill/>
        </p:spPr>
        <p:txBody>
          <a:bodyPr wrap="squar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r"/>
            <a:r>
              <a:rPr lang="en-US" sz="2400" b="1" dirty="0" smtClean="0">
                <a:ln/>
                <a:solidFill>
                  <a:schemeClr val="accent5">
                    <a:tint val="50000"/>
                    <a:satMod val="180000"/>
                  </a:schemeClr>
                </a:solidFill>
              </a:rPr>
              <a:t>Published 2002</a:t>
            </a:r>
            <a:endParaRPr lang="en-US" sz="2400" b="1" dirty="0">
              <a:ln/>
              <a:solidFill>
                <a:schemeClr val="accent5">
                  <a:tint val="50000"/>
                  <a:satMod val="180000"/>
                </a:schemeClr>
              </a:solidFill>
            </a:endParaRPr>
          </a:p>
        </p:txBody>
      </p:sp>
      <p:pic>
        <p:nvPicPr>
          <p:cNvPr id="6146" name="Picture 2" descr="https://s-media-cache-ak0.pinimg.com/236x/97/0d/59/970d59238d0ca19806d98a5d3b2fc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95325"/>
            <a:ext cx="2247900" cy="3571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543460"/>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5029200" cy="9144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Help</a:t>
            </a:r>
            <a:endParaRPr lang="en-US" sz="5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152400" y="1143000"/>
            <a:ext cx="5105400" cy="5486400"/>
          </a:xfrm>
        </p:spPr>
        <p:txBody>
          <a:bodyPr>
            <a:noAutofit/>
          </a:bodyPr>
          <a:lstStyle/>
          <a:p>
            <a:pPr marL="36576" indent="0">
              <a:spcAft>
                <a:spcPts val="1200"/>
              </a:spcAft>
              <a:buNone/>
            </a:pPr>
            <a:r>
              <a:rPr lang="en-US" sz="2000" dirty="0" err="1"/>
              <a:t>Aibileen</a:t>
            </a:r>
            <a:r>
              <a:rPr lang="en-US" sz="2000" dirty="0"/>
              <a:t> is a black maid in 1962 Jackson, Mississippi, who's always taken orders quietly, but lately she's unable to hold her bitterness back. Her friend </a:t>
            </a:r>
            <a:r>
              <a:rPr lang="en-US" sz="2000" dirty="0" err="1"/>
              <a:t>Minny</a:t>
            </a:r>
            <a:r>
              <a:rPr lang="en-US" sz="2000" dirty="0"/>
              <a:t> has never held her tongue but now must somehow keep secrets about her employer that leave her speechless. White socialite </a:t>
            </a:r>
            <a:r>
              <a:rPr lang="en-US" sz="2000" dirty="0" err="1"/>
              <a:t>Skeeter</a:t>
            </a:r>
            <a:r>
              <a:rPr lang="en-US" sz="2000" dirty="0"/>
              <a:t> just graduated college. She's full of ambition, but without a husband, she's considered a failure. Together, these seemingly different women join together to write a tell-all book about work as a black maid in the South, that could forever alter their destinies and the life of a small town...</a:t>
            </a:r>
            <a:endParaRPr lang="en-US" sz="2000" dirty="0">
              <a:effectLst>
                <a:outerShdw blurRad="38100" dist="38100" dir="2700000" algn="tl">
                  <a:srgbClr val="000000">
                    <a:alpha val="43137"/>
                  </a:srgbClr>
                </a:outerShdw>
              </a:effectLst>
            </a:endParaRPr>
          </a:p>
        </p:txBody>
      </p:sp>
      <p:sp>
        <p:nvSpPr>
          <p:cNvPr id="4" name="TextBox 3"/>
          <p:cNvSpPr txBox="1"/>
          <p:nvPr/>
        </p:nvSpPr>
        <p:spPr>
          <a:xfrm>
            <a:off x="5410200" y="4419600"/>
            <a:ext cx="2895600" cy="461665"/>
          </a:xfrm>
          <a:prstGeom prst="rect">
            <a:avLst/>
          </a:prstGeom>
          <a:noFill/>
        </p:spPr>
        <p:txBody>
          <a:bodyPr wrap="squar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r"/>
            <a:r>
              <a:rPr lang="en-US" sz="2400" b="1" dirty="0" smtClean="0">
                <a:ln/>
                <a:solidFill>
                  <a:schemeClr val="accent5">
                    <a:tint val="50000"/>
                    <a:satMod val="180000"/>
                  </a:schemeClr>
                </a:solidFill>
              </a:rPr>
              <a:t>Published 1997</a:t>
            </a:r>
            <a:endParaRPr lang="en-US" sz="2400" b="1" dirty="0">
              <a:ln/>
              <a:solidFill>
                <a:schemeClr val="accent5">
                  <a:tint val="50000"/>
                  <a:satMod val="180000"/>
                </a:schemeClr>
              </a:solidFill>
            </a:endParaRPr>
          </a:p>
        </p:txBody>
      </p:sp>
      <p:pic>
        <p:nvPicPr>
          <p:cNvPr id="1026" name="Picture 2" descr="https://images-na.ssl-images-amazon.com/images/I/41K-K-EaUJL._SX398_BO1,204,203,200_.jpg"/>
          <p:cNvPicPr>
            <a:picLocks noChangeAspect="1" noChangeArrowheads="1"/>
          </p:cNvPicPr>
          <p:nvPr/>
        </p:nvPicPr>
        <p:blipFill rotWithShape="1">
          <a:blip r:embed="rId2">
            <a:extLst>
              <a:ext uri="{28A0092B-C50C-407E-A947-70E740481C1C}">
                <a14:useLocalDpi xmlns:a14="http://schemas.microsoft.com/office/drawing/2010/main" val="0"/>
              </a:ext>
            </a:extLst>
          </a:blip>
          <a:srcRect l="12182" r="12284"/>
          <a:stretch/>
        </p:blipFill>
        <p:spPr bwMode="auto">
          <a:xfrm>
            <a:off x="6019801" y="1200727"/>
            <a:ext cx="2362200" cy="3443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684487"/>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5029200" cy="9144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Awakening</a:t>
            </a:r>
            <a:endParaRPr lang="en-US" sz="5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152400" y="1066800"/>
            <a:ext cx="4953000" cy="5486400"/>
          </a:xfrm>
        </p:spPr>
        <p:txBody>
          <a:bodyPr>
            <a:noAutofit/>
          </a:bodyPr>
          <a:lstStyle/>
          <a:p>
            <a:pPr marL="36576" indent="0">
              <a:spcAft>
                <a:spcPts val="1200"/>
              </a:spcAft>
              <a:buNone/>
            </a:pPr>
            <a:r>
              <a:rPr lang="en-US" sz="1900" i="1" dirty="0"/>
              <a:t>The </a:t>
            </a:r>
            <a:r>
              <a:rPr lang="en-US" sz="1900" i="1" dirty="0" smtClean="0"/>
              <a:t>Awakening </a:t>
            </a:r>
            <a:r>
              <a:rPr lang="en-US" sz="1900" dirty="0" smtClean="0"/>
              <a:t>is set </a:t>
            </a:r>
            <a:r>
              <a:rPr lang="en-US" sz="1900" dirty="0"/>
              <a:t>in New Orleans and the Southern Louisiana coast at the end of the nineteenth century, the plot centers on Edna </a:t>
            </a:r>
            <a:r>
              <a:rPr lang="en-US" sz="1900" dirty="0" err="1"/>
              <a:t>Pontellier</a:t>
            </a:r>
            <a:r>
              <a:rPr lang="en-US" sz="1900" dirty="0"/>
              <a:t> and her struggle to reconcile her increasingly unorthodox views on femininity and motherhood with the prevailing social attitudes of the turn-of-the-century American South. It is one of the earliest American novels that focuses on women's issues without condescension. It is also widely seen as a landmark work of early feminism, generating mixed reaction from contemporary readers and criticism. The novel's blend of realistic narrative, incisive social commentary, and psychological complexity makes </a:t>
            </a:r>
            <a:r>
              <a:rPr lang="en-US" sz="1900" i="1" dirty="0"/>
              <a:t>The Awakening </a:t>
            </a:r>
            <a:r>
              <a:rPr lang="en-US" sz="1900" dirty="0"/>
              <a:t>a precursor of American modernist </a:t>
            </a:r>
            <a:r>
              <a:rPr lang="en-US" sz="1900" dirty="0" smtClean="0"/>
              <a:t>literature.</a:t>
            </a:r>
            <a:endParaRPr lang="en-US" sz="1900" dirty="0">
              <a:effectLst>
                <a:outerShdw blurRad="38100" dist="38100" dir="2700000" algn="tl">
                  <a:srgbClr val="000000">
                    <a:alpha val="43137"/>
                  </a:srgbClr>
                </a:outerShdw>
              </a:effectLst>
            </a:endParaRPr>
          </a:p>
        </p:txBody>
      </p:sp>
      <p:sp>
        <p:nvSpPr>
          <p:cNvPr id="4" name="TextBox 3"/>
          <p:cNvSpPr txBox="1"/>
          <p:nvPr/>
        </p:nvSpPr>
        <p:spPr>
          <a:xfrm>
            <a:off x="5410200" y="4419600"/>
            <a:ext cx="2895600" cy="461665"/>
          </a:xfrm>
          <a:prstGeom prst="rect">
            <a:avLst/>
          </a:prstGeom>
          <a:noFill/>
        </p:spPr>
        <p:txBody>
          <a:bodyPr wrap="squar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r"/>
            <a:r>
              <a:rPr lang="en-US" sz="2400" b="1" dirty="0" smtClean="0">
                <a:ln/>
                <a:solidFill>
                  <a:schemeClr val="accent5">
                    <a:tint val="50000"/>
                    <a:satMod val="180000"/>
                  </a:schemeClr>
                </a:solidFill>
              </a:rPr>
              <a:t>Published 2011</a:t>
            </a:r>
            <a:endParaRPr lang="en-US" sz="2400" b="1" dirty="0">
              <a:ln/>
              <a:solidFill>
                <a:schemeClr val="accent5">
                  <a:tint val="50000"/>
                  <a:satMod val="180000"/>
                </a:schemeClr>
              </a:solidFill>
            </a:endParaRPr>
          </a:p>
        </p:txBody>
      </p:sp>
      <p:pic>
        <p:nvPicPr>
          <p:cNvPr id="5" name="Picture 2" descr="https://images-na.ssl-images-amazon.com/images/I/414baqeBhlL._SX331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990599"/>
            <a:ext cx="2638425" cy="4752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454986"/>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5257800" cy="9144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Catcher in the Rye</a:t>
            </a:r>
            <a:endParaRPr lang="en-US" sz="3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76200" y="990600"/>
            <a:ext cx="4953000" cy="5562600"/>
          </a:xfrm>
        </p:spPr>
        <p:txBody>
          <a:bodyPr>
            <a:noAutofit/>
          </a:bodyPr>
          <a:lstStyle/>
          <a:p>
            <a:pPr marL="36576" indent="0">
              <a:spcAft>
                <a:spcPts val="1200"/>
              </a:spcAft>
              <a:buNone/>
            </a:pPr>
            <a:r>
              <a:rPr lang="en-US" sz="1600" dirty="0"/>
              <a:t>The hero-narrator of </a:t>
            </a:r>
            <a:r>
              <a:rPr lang="en-US" sz="1600" i="1" dirty="0"/>
              <a:t>The Catcher in the Rye </a:t>
            </a:r>
            <a:r>
              <a:rPr lang="en-US" sz="1600" dirty="0"/>
              <a:t>is an ancient child of sixteen, a native New Yorker named Holden Caulfield. Through circumstances that tend to preclude adult, secondhand description, he leaves his prep school in Pennsylvania and goes underground in New York City for three days. </a:t>
            </a:r>
            <a:r>
              <a:rPr lang="en-US" sz="1600" dirty="0" smtClean="0"/>
              <a:t>There </a:t>
            </a:r>
            <a:r>
              <a:rPr lang="en-US" sz="1600" dirty="0"/>
              <a:t>are many voices in this novel: children's voices, adult voices, underground voices-but Holden's voice is the most eloquent of all. </a:t>
            </a:r>
            <a:r>
              <a:rPr lang="en-US" sz="1600" dirty="0" smtClean="0"/>
              <a:t>J.D</a:t>
            </a:r>
            <a:r>
              <a:rPr lang="en-US" sz="1600" dirty="0"/>
              <a:t>. Salinger's classic novel of teenage angst and rebellion was first published in 1951. The novel was included on Time's 2005 list of the 100 best English-language novels written since 1923. It was named by Modern Library and its readers as one of the 100 best English-language novels of the 20th century. It has been frequently challenged in the court for its liberal use of profanity and portrayal of sexuality and in the 1950's and </a:t>
            </a:r>
            <a:r>
              <a:rPr lang="en-US" sz="1600" dirty="0" smtClean="0"/>
              <a:t>60's, </a:t>
            </a:r>
            <a:r>
              <a:rPr lang="en-US" sz="1600" dirty="0"/>
              <a:t>it was the novel that every teenage boy wants to read.</a:t>
            </a:r>
            <a:endParaRPr lang="en-US" sz="1600" dirty="0">
              <a:effectLst>
                <a:outerShdw blurRad="38100" dist="38100" dir="2700000" algn="tl">
                  <a:srgbClr val="000000">
                    <a:alpha val="43137"/>
                  </a:srgbClr>
                </a:outerShdw>
              </a:effectLst>
            </a:endParaRPr>
          </a:p>
        </p:txBody>
      </p:sp>
      <p:sp>
        <p:nvSpPr>
          <p:cNvPr id="4" name="TextBox 3"/>
          <p:cNvSpPr txBox="1"/>
          <p:nvPr/>
        </p:nvSpPr>
        <p:spPr>
          <a:xfrm>
            <a:off x="5410200" y="4419600"/>
            <a:ext cx="2895600" cy="461665"/>
          </a:xfrm>
          <a:prstGeom prst="rect">
            <a:avLst/>
          </a:prstGeom>
          <a:noFill/>
        </p:spPr>
        <p:txBody>
          <a:bodyPr wrap="squar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r"/>
            <a:r>
              <a:rPr lang="en-US" sz="2400" b="1" dirty="0" smtClean="0">
                <a:ln/>
                <a:solidFill>
                  <a:schemeClr val="accent5">
                    <a:tint val="50000"/>
                    <a:satMod val="180000"/>
                  </a:schemeClr>
                </a:solidFill>
              </a:rPr>
              <a:t>Published 1987</a:t>
            </a:r>
            <a:endParaRPr lang="en-US" sz="2400" b="1" dirty="0">
              <a:ln/>
              <a:solidFill>
                <a:schemeClr val="accent5">
                  <a:tint val="50000"/>
                  <a:satMod val="180000"/>
                </a:schemeClr>
              </a:solidFill>
            </a:endParaRPr>
          </a:p>
        </p:txBody>
      </p:sp>
      <p:pic>
        <p:nvPicPr>
          <p:cNvPr id="3074" name="Picture 2" descr="https://images-na.ssl-images-amazon.com/images/I/51Ng5miqy8L._SX331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066800"/>
            <a:ext cx="3171825"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74508"/>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0"/>
            <a:ext cx="7315201" cy="9144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Adventures of Huckleberry Finn</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76200" y="838200"/>
            <a:ext cx="4953000" cy="5867400"/>
          </a:xfrm>
        </p:spPr>
        <p:txBody>
          <a:bodyPr>
            <a:noAutofit/>
          </a:bodyPr>
          <a:lstStyle/>
          <a:p>
            <a:pPr marL="36576" indent="0">
              <a:spcAft>
                <a:spcPts val="1200"/>
              </a:spcAft>
              <a:buNone/>
            </a:pPr>
            <a:r>
              <a:rPr lang="en-US" sz="1800" i="1" dirty="0"/>
              <a:t>Adventures of Huckleberry Finn </a:t>
            </a:r>
            <a:r>
              <a:rPr lang="en-US" sz="1800" dirty="0"/>
              <a:t>is a novel by Mark Twain, first published in the United Kingdom in December 1884 and in the United States in February 1885. Commonly named among the Great American Novels, the work is among the first in major American literature to be written throughout in vernacular English, characterized by local color regionalism. It is told in the first person by Huckleberry "Huck" Finn, a friend of Tom Sawyer and narrator of two other Twain novels (Tom Sawyer Abroad and Tom Sawyer, Detective). </a:t>
            </a:r>
            <a:r>
              <a:rPr lang="en-US" sz="1800" dirty="0" smtClean="0"/>
              <a:t>A </a:t>
            </a:r>
            <a:r>
              <a:rPr lang="en-US" sz="1800" dirty="0"/>
              <a:t>sequel to </a:t>
            </a:r>
            <a:r>
              <a:rPr lang="en-US" sz="1800" i="1" dirty="0"/>
              <a:t>The Adventures of Tom </a:t>
            </a:r>
            <a:r>
              <a:rPr lang="en-US" sz="1800" i="1" dirty="0" smtClean="0"/>
              <a:t>Sawyer</a:t>
            </a:r>
            <a:r>
              <a:rPr lang="en-US" sz="1800" dirty="0" smtClean="0"/>
              <a:t>, the </a:t>
            </a:r>
            <a:r>
              <a:rPr lang="en-US" sz="1800" dirty="0"/>
              <a:t>book is noted for its colorful description of people and places along the Mississippi River. Set in </a:t>
            </a:r>
            <a:r>
              <a:rPr lang="en-US" sz="1800" dirty="0" smtClean="0"/>
              <a:t>the South, </a:t>
            </a:r>
            <a:r>
              <a:rPr lang="en-US" sz="1800" i="1" dirty="0" smtClean="0"/>
              <a:t>The</a:t>
            </a:r>
            <a:r>
              <a:rPr lang="en-US" sz="1800" dirty="0" smtClean="0"/>
              <a:t> </a:t>
            </a:r>
            <a:r>
              <a:rPr lang="en-US" sz="1800" i="1" dirty="0" smtClean="0"/>
              <a:t>Adventures </a:t>
            </a:r>
            <a:r>
              <a:rPr lang="en-US" sz="1800" i="1" dirty="0"/>
              <a:t>of Huckleberry Finn </a:t>
            </a:r>
            <a:r>
              <a:rPr lang="en-US" sz="1800" dirty="0"/>
              <a:t>is an often scathing satire on entrenched attitudes, particularly racism.</a:t>
            </a:r>
            <a:endParaRPr lang="en-US" sz="1800"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stretch>
            <a:fillRect/>
          </a:stretch>
        </p:blipFill>
        <p:spPr>
          <a:xfrm>
            <a:off x="5867400" y="1106170"/>
            <a:ext cx="2971800" cy="4837430"/>
          </a:xfrm>
          <a:prstGeom prst="rect">
            <a:avLst/>
          </a:prstGeom>
        </p:spPr>
      </p:pic>
    </p:spTree>
    <p:extLst>
      <p:ext uri="{BB962C8B-B14F-4D97-AF65-F5344CB8AC3E}">
        <p14:creationId xmlns:p14="http://schemas.microsoft.com/office/powerpoint/2010/main" val="3489276527"/>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48701" cy="762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 Mice and Men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AND</a:t>
            </a:r>
            <a:r>
              <a:rPr lang="en-US"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Old Man and the Sea </a:t>
            </a:r>
            <a:endParaRPr lang="en-US"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0" y="640373"/>
            <a:ext cx="6172200" cy="5867400"/>
          </a:xfrm>
        </p:spPr>
        <p:txBody>
          <a:bodyPr>
            <a:noAutofit/>
          </a:bodyPr>
          <a:lstStyle/>
          <a:p>
            <a:pPr marL="36576" indent="0">
              <a:spcAft>
                <a:spcPts val="1200"/>
              </a:spcAft>
              <a:buNone/>
            </a:pPr>
            <a:r>
              <a:rPr lang="en-US" sz="1600" b="1" i="1" dirty="0"/>
              <a:t>The Old Man and the Sea</a:t>
            </a:r>
            <a:r>
              <a:rPr lang="en-US" sz="1600" b="1" dirty="0"/>
              <a:t> is one of Hemingway's most enduring works. Told in language of great simplicity and power, it is the story of an old Cuban fisherman, down on his luck, and his supreme ordeal -- a relentless, agonizing battle with a giant marlin far out in the Gulf Stream. </a:t>
            </a:r>
            <a:r>
              <a:rPr lang="en-US" sz="1600" b="1" dirty="0" smtClean="0"/>
              <a:t> </a:t>
            </a:r>
            <a:r>
              <a:rPr lang="en-US" sz="1600" b="1" dirty="0"/>
              <a:t>Hemingway recasts, in strikingly contemporary style, the classic theme of courage in the face of defeat, of personal triumph won from loss. Written in 1952, this hugely successful novella confirmed his power and presence in the literary world and played a large part in his winning the 1954 Nobel Prize for </a:t>
            </a:r>
            <a:r>
              <a:rPr lang="en-US" sz="1600" b="1" dirty="0" smtClean="0"/>
              <a:t>Literature.</a:t>
            </a:r>
          </a:p>
          <a:p>
            <a:pPr marL="36576" indent="0">
              <a:spcAft>
                <a:spcPts val="1200"/>
              </a:spcAft>
              <a:buNone/>
            </a:pPr>
            <a:r>
              <a:rPr lang="en-US" sz="1600" b="1" dirty="0"/>
              <a:t>Nobel Prize-winner John Steinbeck’s </a:t>
            </a:r>
            <a:r>
              <a:rPr lang="en-US" sz="1600" b="1" i="1" dirty="0"/>
              <a:t>Of Mice and Men</a:t>
            </a:r>
            <a:r>
              <a:rPr lang="en-US" sz="1600" b="1" dirty="0"/>
              <a:t> </a:t>
            </a:r>
            <a:r>
              <a:rPr lang="en-US" sz="1600" b="1" dirty="0" smtClean="0"/>
              <a:t>is the story of an </a:t>
            </a:r>
            <a:r>
              <a:rPr lang="en-US" sz="1600" b="1" dirty="0"/>
              <a:t>unlikely pair, George and Lennie, two migrant workers in California during the Great </a:t>
            </a:r>
            <a:r>
              <a:rPr lang="en-US" sz="1600" b="1" dirty="0" smtClean="0"/>
              <a:t>Depression who are grasping </a:t>
            </a:r>
            <a:r>
              <a:rPr lang="en-US" sz="1600" b="1" dirty="0"/>
              <a:t>for their American </a:t>
            </a:r>
            <a:r>
              <a:rPr lang="en-US" sz="1600" b="1" dirty="0" err="1" smtClean="0"/>
              <a:t>Dream.Laborers</a:t>
            </a:r>
            <a:r>
              <a:rPr lang="en-US" sz="1600" b="1" dirty="0" smtClean="0"/>
              <a:t> </a:t>
            </a:r>
            <a:r>
              <a:rPr lang="en-US" sz="1600" b="1" dirty="0"/>
              <a:t>in California's dusty vegetable fields, they hustle work when they can, living a hand-to-mouth existence. For George and Lennie have a plan: to own an acre of land and a shack they can call their own. When they land jobs on a ranch in the Salinas Valley, the fulfillment of their dream seems to be within their grasp. But even George cannot guard Lennie from the provocations, nor predict the consequences of Lennie's unswerving obedience to the things George taught him.</a:t>
            </a:r>
            <a:endParaRPr lang="en-US" sz="16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7357776" y="3708888"/>
            <a:ext cx="1786224" cy="3143250"/>
          </a:xfrm>
          <a:prstGeom prst="rect">
            <a:avLst/>
          </a:prstGeom>
        </p:spPr>
      </p:pic>
      <p:pic>
        <p:nvPicPr>
          <p:cNvPr id="6" name="Picture 5"/>
          <p:cNvPicPr>
            <a:picLocks noChangeAspect="1"/>
          </p:cNvPicPr>
          <p:nvPr/>
        </p:nvPicPr>
        <p:blipFill>
          <a:blip r:embed="rId3"/>
          <a:stretch>
            <a:fillRect/>
          </a:stretch>
        </p:blipFill>
        <p:spPr>
          <a:xfrm>
            <a:off x="6172200" y="640373"/>
            <a:ext cx="2113061" cy="3214687"/>
          </a:xfrm>
          <a:prstGeom prst="rect">
            <a:avLst/>
          </a:prstGeom>
        </p:spPr>
      </p:pic>
    </p:spTree>
    <p:extLst>
      <p:ext uri="{BB962C8B-B14F-4D97-AF65-F5344CB8AC3E}">
        <p14:creationId xmlns:p14="http://schemas.microsoft.com/office/powerpoint/2010/main" val="740190238"/>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4648200" cy="11430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Now, Do This</a:t>
            </a:r>
            <a:endParaRPr lang="en-US" sz="5400" b="1" dirty="0">
              <a:ln/>
              <a:solidFill>
                <a:schemeClr val="accent3"/>
              </a:solidFill>
            </a:endParaRPr>
          </a:p>
        </p:txBody>
      </p:sp>
      <p:sp>
        <p:nvSpPr>
          <p:cNvPr id="3" name="Content Placeholder 2"/>
          <p:cNvSpPr>
            <a:spLocks noGrp="1"/>
          </p:cNvSpPr>
          <p:nvPr>
            <p:ph idx="1"/>
          </p:nvPr>
        </p:nvSpPr>
        <p:spPr>
          <a:xfrm>
            <a:off x="304800" y="1417637"/>
            <a:ext cx="4572000" cy="4830763"/>
          </a:xfrm>
        </p:spPr>
        <p:txBody>
          <a:bodyPr>
            <a:noAutofit/>
          </a:bodyPr>
          <a:lstStyle/>
          <a:p>
            <a:pPr marL="0" indent="0">
              <a:buNone/>
            </a:pPr>
            <a:r>
              <a:rPr lang="en-US" sz="2400" dirty="0">
                <a:effectLst>
                  <a:outerShdw blurRad="38100" dist="38100" dir="2700000" algn="tl">
                    <a:srgbClr val="000000">
                      <a:alpha val="43137"/>
                    </a:srgbClr>
                  </a:outerShdw>
                </a:effectLst>
              </a:rPr>
              <a:t>Take </a:t>
            </a:r>
            <a:r>
              <a:rPr lang="en-US" sz="2400" dirty="0" smtClean="0">
                <a:effectLst>
                  <a:outerShdw blurRad="38100" dist="38100" dir="2700000" algn="tl">
                    <a:srgbClr val="000000">
                      <a:alpha val="43137"/>
                    </a:srgbClr>
                  </a:outerShdw>
                </a:effectLst>
              </a:rPr>
              <a:t>a </a:t>
            </a:r>
            <a:r>
              <a:rPr lang="en-US" sz="2400" dirty="0">
                <a:effectLst>
                  <a:outerShdw blurRad="38100" dist="38100" dir="2700000" algn="tl">
                    <a:srgbClr val="000000">
                      <a:alpha val="43137"/>
                    </a:srgbClr>
                  </a:outerShdw>
                </a:effectLst>
              </a:rPr>
              <a:t>½ sheet of </a:t>
            </a:r>
            <a:r>
              <a:rPr lang="en-US" sz="2400" dirty="0" smtClean="0">
                <a:effectLst>
                  <a:outerShdw blurRad="38100" dist="38100" dir="2700000" algn="tl">
                    <a:srgbClr val="000000">
                      <a:alpha val="43137"/>
                    </a:srgbClr>
                  </a:outerShdw>
                </a:effectLst>
              </a:rPr>
              <a:t>paper and </a:t>
            </a:r>
            <a:r>
              <a:rPr lang="en-US" sz="2400" dirty="0">
                <a:effectLst>
                  <a:outerShdw blurRad="38100" dist="38100" dir="2700000" algn="tl">
                    <a:srgbClr val="000000">
                      <a:alpha val="43137"/>
                    </a:srgbClr>
                  </a:outerShdw>
                </a:effectLst>
              </a:rPr>
              <a:t>put your name and hour at the top, and </a:t>
            </a:r>
            <a:r>
              <a:rPr lang="en-US" sz="2400" dirty="0" smtClean="0">
                <a:effectLst>
                  <a:outerShdw blurRad="38100" dist="38100" dir="2700000" algn="tl">
                    <a:srgbClr val="000000">
                      <a:alpha val="43137"/>
                    </a:srgbClr>
                  </a:outerShdw>
                </a:effectLst>
              </a:rPr>
              <a:t>answer the following:</a:t>
            </a:r>
            <a:endParaRPr lang="en-US" sz="2400" dirty="0">
              <a:effectLst>
                <a:outerShdw blurRad="38100" dist="38100" dir="2700000" algn="tl">
                  <a:srgbClr val="000000">
                    <a:alpha val="43137"/>
                  </a:srgbClr>
                </a:outerShdw>
              </a:effectLst>
            </a:endParaRPr>
          </a:p>
          <a:p>
            <a:pPr marL="342900" indent="-342900">
              <a:buFont typeface="+mj-lt"/>
              <a:buAutoNum type="alphaLcParenR"/>
            </a:pPr>
            <a:r>
              <a:rPr lang="en-US" sz="2200" dirty="0" smtClean="0">
                <a:effectLst>
                  <a:outerShdw blurRad="38100" dist="38100" dir="2700000" algn="tl">
                    <a:srgbClr val="000000">
                      <a:alpha val="43137"/>
                    </a:srgbClr>
                  </a:outerShdw>
                </a:effectLst>
              </a:rPr>
              <a:t>Choose </a:t>
            </a:r>
            <a:r>
              <a:rPr lang="en-US" sz="2200" dirty="0">
                <a:effectLst>
                  <a:outerShdw blurRad="38100" dist="38100" dir="2700000" algn="tl">
                    <a:srgbClr val="000000">
                      <a:alpha val="43137"/>
                    </a:srgbClr>
                  </a:outerShdw>
                </a:effectLst>
              </a:rPr>
              <a:t>the </a:t>
            </a:r>
            <a:r>
              <a:rPr lang="en-US" sz="2200" dirty="0" smtClean="0">
                <a:effectLst>
                  <a:outerShdw blurRad="38100" dist="38100" dir="2700000" algn="tl">
                    <a:srgbClr val="000000">
                      <a:alpha val="43137"/>
                    </a:srgbClr>
                  </a:outerShdw>
                </a:effectLst>
              </a:rPr>
              <a:t>two novels </a:t>
            </a:r>
            <a:r>
              <a:rPr lang="en-US" sz="2200" dirty="0">
                <a:effectLst>
                  <a:outerShdw blurRad="38100" dist="38100" dir="2700000" algn="tl">
                    <a:srgbClr val="000000">
                      <a:alpha val="43137"/>
                    </a:srgbClr>
                  </a:outerShdw>
                </a:effectLst>
              </a:rPr>
              <a:t>you would most prefer to read and rank them, </a:t>
            </a:r>
            <a:r>
              <a:rPr lang="en-US" sz="2200" b="1" dirty="0">
                <a:effectLst>
                  <a:outerShdw blurRad="38100" dist="38100" dir="2700000" algn="tl">
                    <a:srgbClr val="000000">
                      <a:alpha val="43137"/>
                    </a:srgbClr>
                  </a:outerShdw>
                </a:effectLst>
              </a:rPr>
              <a:t>1</a:t>
            </a:r>
            <a:r>
              <a:rPr lang="en-US" sz="2200" dirty="0">
                <a:effectLst>
                  <a:outerShdw blurRad="38100" dist="38100" dir="2700000" algn="tl">
                    <a:srgbClr val="000000">
                      <a:alpha val="43137"/>
                    </a:srgbClr>
                  </a:outerShdw>
                </a:effectLst>
              </a:rPr>
              <a:t> being your ideal choice </a:t>
            </a:r>
            <a:r>
              <a:rPr lang="en-US" sz="2200" dirty="0" smtClean="0">
                <a:effectLst>
                  <a:outerShdw blurRad="38100" dist="38100" dir="2700000" algn="tl">
                    <a:srgbClr val="000000">
                      <a:alpha val="43137"/>
                    </a:srgbClr>
                  </a:outerShdw>
                </a:effectLst>
              </a:rPr>
              <a:t>with </a:t>
            </a:r>
            <a:r>
              <a:rPr lang="en-US" sz="2200" b="1" dirty="0" smtClean="0">
                <a:effectLst>
                  <a:outerShdw blurRad="38100" dist="38100" dir="2700000" algn="tl">
                    <a:srgbClr val="000000">
                      <a:alpha val="43137"/>
                    </a:srgbClr>
                  </a:outerShdw>
                </a:effectLst>
              </a:rPr>
              <a:t>2 </a:t>
            </a:r>
            <a:r>
              <a:rPr lang="en-US" sz="2200" dirty="0" smtClean="0">
                <a:effectLst>
                  <a:outerShdw blurRad="38100" dist="38100" dir="2700000" algn="tl">
                    <a:srgbClr val="000000">
                      <a:alpha val="43137"/>
                    </a:srgbClr>
                  </a:outerShdw>
                </a:effectLst>
              </a:rPr>
              <a:t>being </a:t>
            </a:r>
            <a:r>
              <a:rPr lang="en-US" sz="2200" dirty="0">
                <a:effectLst>
                  <a:outerShdw blurRad="38100" dist="38100" dir="2700000" algn="tl">
                    <a:srgbClr val="000000">
                      <a:alpha val="43137"/>
                    </a:srgbClr>
                  </a:outerShdw>
                </a:effectLst>
              </a:rPr>
              <a:t>your backup </a:t>
            </a:r>
            <a:r>
              <a:rPr lang="en-US" sz="2200" dirty="0" smtClean="0">
                <a:effectLst>
                  <a:outerShdw blurRad="38100" dist="38100" dir="2700000" algn="tl">
                    <a:srgbClr val="000000">
                      <a:alpha val="43137"/>
                    </a:srgbClr>
                  </a:outerShdw>
                </a:effectLst>
              </a:rPr>
              <a:t>option.  </a:t>
            </a:r>
          </a:p>
          <a:p>
            <a:pPr marL="342900" indent="-342900">
              <a:buFont typeface="+mj-lt"/>
              <a:buAutoNum type="alphaLcParenR"/>
            </a:pPr>
            <a:r>
              <a:rPr lang="en-US" sz="2200" dirty="0" smtClean="0">
                <a:effectLst>
                  <a:outerShdw blurRad="38100" dist="38100" dir="2700000" algn="tl">
                    <a:srgbClr val="000000">
                      <a:alpha val="43137"/>
                    </a:srgbClr>
                  </a:outerShdw>
                </a:effectLst>
              </a:rPr>
              <a:t>Name 1 person you would prefer to have in your group if that person chooses </a:t>
            </a:r>
            <a:r>
              <a:rPr lang="en-US" sz="2200" smtClean="0">
                <a:effectLst>
                  <a:outerShdw blurRad="38100" dist="38100" dir="2700000" algn="tl">
                    <a:srgbClr val="000000">
                      <a:alpha val="43137"/>
                    </a:srgbClr>
                  </a:outerShdw>
                </a:effectLst>
              </a:rPr>
              <a:t>the same </a:t>
            </a:r>
            <a:r>
              <a:rPr lang="en-US" sz="2200" dirty="0" smtClean="0">
                <a:effectLst>
                  <a:outerShdw blurRad="38100" dist="38100" dir="2700000" algn="tl">
                    <a:srgbClr val="000000">
                      <a:alpha val="43137"/>
                    </a:srgbClr>
                  </a:outerShdw>
                </a:effectLst>
              </a:rPr>
              <a:t>novel.</a:t>
            </a:r>
          </a:p>
          <a:p>
            <a:pPr marL="342900" indent="-342900">
              <a:buFont typeface="+mj-lt"/>
              <a:buAutoNum type="alphaLcParenR"/>
            </a:pPr>
            <a:r>
              <a:rPr lang="en-US" sz="2200" dirty="0" smtClean="0">
                <a:effectLst>
                  <a:outerShdw blurRad="38100" dist="38100" dir="2700000" algn="tl">
                    <a:srgbClr val="000000">
                      <a:alpha val="43137"/>
                    </a:srgbClr>
                  </a:outerShdw>
                </a:effectLst>
              </a:rPr>
              <a:t>Place it in the basket when done.</a:t>
            </a:r>
            <a:endParaRPr lang="en-US" sz="2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3069138"/>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chnic">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1196</TotalTime>
  <Words>859</Words>
  <Application>Microsoft Office PowerPoint</Application>
  <PresentationFormat>On-screen Show (4:3)</PresentationFormat>
  <Paragraphs>47</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Georgia</vt:lpstr>
      <vt:lpstr>Trebuchet MS</vt:lpstr>
      <vt:lpstr>Wingdings 2</vt:lpstr>
      <vt:lpstr>Technic</vt:lpstr>
      <vt:lpstr>Book Group Titles</vt:lpstr>
      <vt:lpstr>Directions</vt:lpstr>
      <vt:lpstr>The Secret Life of Bees</vt:lpstr>
      <vt:lpstr>The Help</vt:lpstr>
      <vt:lpstr>The Awakening</vt:lpstr>
      <vt:lpstr>The Catcher in the Rye</vt:lpstr>
      <vt:lpstr>The Adventures of Huckleberry Finn</vt:lpstr>
      <vt:lpstr>Of Mice and Men AND Old Man and the Sea </vt:lpstr>
      <vt:lpstr>Now, Do This</vt:lpstr>
      <vt:lpstr>Book Titles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dc:creator>
  <cp:lastModifiedBy>OLLENBURG, LINDA</cp:lastModifiedBy>
  <cp:revision>30</cp:revision>
  <dcterms:created xsi:type="dcterms:W3CDTF">2015-02-21T01:27:45Z</dcterms:created>
  <dcterms:modified xsi:type="dcterms:W3CDTF">2019-01-24T21:09:39Z</dcterms:modified>
</cp:coreProperties>
</file>