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3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7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0875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64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74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4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7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2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6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4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3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4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5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C26D-B2B4-4F5D-BEA9-029E316D24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093618-A4F6-44E5-9AF2-7BB46235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Choice Book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Quarter 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7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18593"/>
            <a:ext cx="8596668" cy="442276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Dominant American Values are concepts/ideas that can be found in literature, art, music, history—virtually everywhere.  </a:t>
            </a:r>
          </a:p>
          <a:p>
            <a:r>
              <a:rPr lang="en-US" sz="2400" dirty="0" smtClean="0"/>
              <a:t>Choose 1-2 Dominant American Values from the pink packet.  Write an essay—with an introduction, 1-2 body paragraphs, and a conclusion—that explains the Dominant American Values you found in the choice book you read.  </a:t>
            </a:r>
            <a:endParaRPr lang="en-US" sz="2400" dirty="0"/>
          </a:p>
          <a:p>
            <a:r>
              <a:rPr lang="en-US" sz="2400" dirty="0" smtClean="0"/>
              <a:t>You will need to provide 2-3 pieces of evidence per value from the book; they need to be cited correctly.  </a:t>
            </a:r>
          </a:p>
          <a:p>
            <a:r>
              <a:rPr lang="en-US" sz="2400" dirty="0" smtClean="0"/>
              <a:t>You will explain how this evidence illustrates the value/s you selected in your analysis.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34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Introduction Needs.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attention getter</a:t>
            </a:r>
          </a:p>
          <a:p>
            <a:r>
              <a:rPr lang="en-US" sz="2400" dirty="0" smtClean="0"/>
              <a:t>Background information about your book and the Dominant American Values you will be talking about.</a:t>
            </a:r>
          </a:p>
          <a:p>
            <a:r>
              <a:rPr lang="en-US" sz="2400" dirty="0" smtClean="0"/>
              <a:t>Thesis Statement:</a:t>
            </a:r>
          </a:p>
          <a:p>
            <a:pPr marL="0" indent="0">
              <a:buNone/>
            </a:pPr>
            <a:r>
              <a:rPr lang="en-US" sz="2400" b="1" dirty="0" smtClean="0"/>
              <a:t>Using _________________ and ________________ to illustrate important values in American literature, author _______________ conveys the theme that _____________________________________.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07021" y="3683876"/>
            <a:ext cx="1366344" cy="44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62986" y="3914064"/>
            <a:ext cx="1366344" cy="44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60782" y="3880257"/>
            <a:ext cx="1366344" cy="44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55076" y="3986167"/>
            <a:ext cx="18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 #1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60782" y="3934749"/>
            <a:ext cx="18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0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 need. . . DAV #1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08083"/>
            <a:ext cx="10515600" cy="50975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Topic Sentence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Clarifying sentence / transition to first main point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Transition, Claim #1 (after the comma)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Lead in, “quotation” (page).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Analysis:  explain how the quotation proves your claim</a:t>
            </a:r>
          </a:p>
          <a:p>
            <a:r>
              <a:rPr lang="en-US" dirty="0">
                <a:solidFill>
                  <a:srgbClr val="C00000"/>
                </a:solidFill>
              </a:rPr>
              <a:t>Transition, </a:t>
            </a:r>
            <a:r>
              <a:rPr lang="en-US" dirty="0" smtClean="0">
                <a:solidFill>
                  <a:srgbClr val="C00000"/>
                </a:solidFill>
              </a:rPr>
              <a:t>Claim #2 </a:t>
            </a:r>
            <a:r>
              <a:rPr lang="en-US" dirty="0">
                <a:solidFill>
                  <a:srgbClr val="C00000"/>
                </a:solidFill>
              </a:rPr>
              <a:t>(after the comma)</a:t>
            </a:r>
          </a:p>
          <a:p>
            <a:r>
              <a:rPr lang="en-US" dirty="0">
                <a:solidFill>
                  <a:srgbClr val="C00000"/>
                </a:solidFill>
              </a:rPr>
              <a:t>Lead in, “quotation” (page).</a:t>
            </a:r>
          </a:p>
          <a:p>
            <a:r>
              <a:rPr lang="en-US" dirty="0">
                <a:solidFill>
                  <a:srgbClr val="C00000"/>
                </a:solidFill>
              </a:rPr>
              <a:t>Analysis:  explain how the quotation proves your </a:t>
            </a:r>
            <a:r>
              <a:rPr lang="en-US" dirty="0" smtClean="0">
                <a:solidFill>
                  <a:srgbClr val="C00000"/>
                </a:solidFill>
              </a:rPr>
              <a:t>claim</a:t>
            </a:r>
          </a:p>
          <a:p>
            <a:r>
              <a:rPr lang="en-US" dirty="0"/>
              <a:t>Transition, </a:t>
            </a:r>
            <a:r>
              <a:rPr lang="en-US" dirty="0" smtClean="0"/>
              <a:t>Claim #3 </a:t>
            </a:r>
            <a:r>
              <a:rPr lang="en-US" dirty="0"/>
              <a:t>(after the comma)</a:t>
            </a:r>
          </a:p>
          <a:p>
            <a:r>
              <a:rPr lang="en-US" dirty="0"/>
              <a:t>Lead in, “quotation” (page).</a:t>
            </a:r>
          </a:p>
          <a:p>
            <a:r>
              <a:rPr lang="en-US" dirty="0"/>
              <a:t>Analysis:  explain how the quotation proves your </a:t>
            </a:r>
            <a:r>
              <a:rPr lang="en-US" dirty="0" smtClean="0"/>
              <a:t>claim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Transition, concluding statement.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8514"/>
          </a:xfrm>
        </p:spPr>
        <p:txBody>
          <a:bodyPr/>
          <a:lstStyle/>
          <a:p>
            <a:r>
              <a:rPr lang="en-US" dirty="0" smtClean="0"/>
              <a:t>Body Paragraphs need. . . DAV #2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135119"/>
            <a:ext cx="10515600" cy="55704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Topic Sentence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Clarifying sentence / transition to first main point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Transition, Claim #1 (after the comma)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Lead in, “quotation” (page).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Analysis:  explain how the quotation proves your claim</a:t>
            </a:r>
          </a:p>
          <a:p>
            <a:r>
              <a:rPr lang="en-US" dirty="0">
                <a:solidFill>
                  <a:srgbClr val="C00000"/>
                </a:solidFill>
              </a:rPr>
              <a:t>Transition, </a:t>
            </a:r>
            <a:r>
              <a:rPr lang="en-US" dirty="0" smtClean="0">
                <a:solidFill>
                  <a:srgbClr val="C00000"/>
                </a:solidFill>
              </a:rPr>
              <a:t>Claim #2 </a:t>
            </a:r>
            <a:r>
              <a:rPr lang="en-US" dirty="0">
                <a:solidFill>
                  <a:srgbClr val="C00000"/>
                </a:solidFill>
              </a:rPr>
              <a:t>(after the comma)</a:t>
            </a:r>
          </a:p>
          <a:p>
            <a:r>
              <a:rPr lang="en-US" dirty="0">
                <a:solidFill>
                  <a:srgbClr val="C00000"/>
                </a:solidFill>
              </a:rPr>
              <a:t>Lead in, “quotation” (page).</a:t>
            </a:r>
          </a:p>
          <a:p>
            <a:r>
              <a:rPr lang="en-US" dirty="0">
                <a:solidFill>
                  <a:srgbClr val="C00000"/>
                </a:solidFill>
              </a:rPr>
              <a:t>Analysis:  explain how the quotation proves your </a:t>
            </a:r>
            <a:r>
              <a:rPr lang="en-US" dirty="0" smtClean="0">
                <a:solidFill>
                  <a:srgbClr val="C00000"/>
                </a:solidFill>
              </a:rPr>
              <a:t>claim</a:t>
            </a:r>
          </a:p>
          <a:p>
            <a:r>
              <a:rPr lang="en-US" dirty="0"/>
              <a:t>Transition, </a:t>
            </a:r>
            <a:r>
              <a:rPr lang="en-US" dirty="0" smtClean="0"/>
              <a:t>Claim #3 </a:t>
            </a:r>
            <a:r>
              <a:rPr lang="en-US" dirty="0"/>
              <a:t>(after the comma)</a:t>
            </a:r>
          </a:p>
          <a:p>
            <a:r>
              <a:rPr lang="en-US" dirty="0"/>
              <a:t>Lead in, “quotation” (page).</a:t>
            </a:r>
          </a:p>
          <a:p>
            <a:r>
              <a:rPr lang="en-US" dirty="0"/>
              <a:t>Analysis:  explain how the quotation proves your </a:t>
            </a:r>
            <a:r>
              <a:rPr lang="en-US" dirty="0" smtClean="0"/>
              <a:t>claim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Transition, concluding statement.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9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need.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Conclusions should restate what you have said in your essay but in summary form.</a:t>
            </a:r>
          </a:p>
          <a:p>
            <a:r>
              <a:rPr lang="en-US" sz="2800" dirty="0" smtClean="0"/>
              <a:t>Summarize the main points of your essay:</a:t>
            </a:r>
          </a:p>
          <a:p>
            <a:pPr lvl="1"/>
            <a:r>
              <a:rPr lang="en-US" sz="2400" dirty="0" smtClean="0"/>
              <a:t>The dominant American values you discussed</a:t>
            </a:r>
          </a:p>
          <a:p>
            <a:pPr lvl="1"/>
            <a:r>
              <a:rPr lang="en-US" sz="2400" dirty="0" smtClean="0"/>
              <a:t>How your book illustrates those values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564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2469"/>
            <a:ext cx="8960652" cy="4548893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You need one.  Use Easy Bib or Citation Machine.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Hemingway</a:t>
            </a:r>
            <a:r>
              <a:rPr lang="en-US" sz="2400" dirty="0"/>
              <a:t>, Ernest. </a:t>
            </a:r>
            <a:r>
              <a:rPr lang="en-US" sz="2400" i="1" dirty="0"/>
              <a:t>The Old Man and the Sea</a:t>
            </a:r>
            <a:r>
              <a:rPr lang="en-US" sz="2400" dirty="0"/>
              <a:t>. Scribner, 2003.</a:t>
            </a:r>
          </a:p>
          <a:p>
            <a:pPr marL="0" indent="0">
              <a:buNone/>
            </a:pPr>
            <a:r>
              <a:rPr lang="en-US" sz="2400" dirty="0"/>
              <a:t>Monk Kidd, Sue. </a:t>
            </a:r>
            <a:r>
              <a:rPr lang="en-US" sz="2400" i="1" dirty="0"/>
              <a:t>The Secret Life of Bees</a:t>
            </a:r>
            <a:r>
              <a:rPr lang="en-US" sz="2400" dirty="0"/>
              <a:t>. Penguin Books, 2002.</a:t>
            </a:r>
          </a:p>
          <a:p>
            <a:pPr marL="0" indent="0">
              <a:buNone/>
            </a:pPr>
            <a:r>
              <a:rPr lang="en-US" sz="2400" dirty="0"/>
              <a:t>Salinger, J. D. </a:t>
            </a:r>
            <a:r>
              <a:rPr lang="en-US" sz="2400" i="1" dirty="0"/>
              <a:t>The Catcher in the Rye</a:t>
            </a:r>
            <a:r>
              <a:rPr lang="en-US" sz="2400" dirty="0"/>
              <a:t>. Little, Brown, 1979.</a:t>
            </a:r>
          </a:p>
          <a:p>
            <a:pPr marL="0" indent="0">
              <a:buNone/>
            </a:pPr>
            <a:r>
              <a:rPr lang="en-US" sz="2400" dirty="0"/>
              <a:t>Steinbeck, John, and John Steinbeck. </a:t>
            </a:r>
            <a:r>
              <a:rPr lang="en-US" sz="2400" i="1" dirty="0"/>
              <a:t>Of Mice and Men </a:t>
            </a:r>
            <a:r>
              <a:rPr lang="en-US" sz="2400" dirty="0"/>
              <a:t>. </a:t>
            </a:r>
            <a:r>
              <a:rPr lang="en-US" sz="2400" dirty="0" smtClean="0"/>
              <a:t>Penguin Books,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1965.</a:t>
            </a:r>
          </a:p>
          <a:p>
            <a:pPr marL="0" indent="0">
              <a:buNone/>
            </a:pPr>
            <a:r>
              <a:rPr lang="en-US" sz="2400" dirty="0" err="1"/>
              <a:t>Stockett</a:t>
            </a:r>
            <a:r>
              <a:rPr lang="en-US" sz="2400" dirty="0"/>
              <a:t>, Kathryn. </a:t>
            </a:r>
            <a:r>
              <a:rPr lang="en-US" sz="2400" i="1" dirty="0"/>
              <a:t>The Help</a:t>
            </a:r>
            <a:r>
              <a:rPr lang="en-US" sz="2400" dirty="0"/>
              <a:t>. Penguin Books, 2009.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17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429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Choice Book Essay</vt:lpstr>
      <vt:lpstr>The Assignment:</vt:lpstr>
      <vt:lpstr>The Introduction Needs. . .</vt:lpstr>
      <vt:lpstr>Body Paragraphs need. . . DAV #1</vt:lpstr>
      <vt:lpstr>Body Paragraphs need. . . DAV #2</vt:lpstr>
      <vt:lpstr>Conclusions need. . .</vt:lpstr>
      <vt:lpstr>Works Cited</vt:lpstr>
    </vt:vector>
  </TitlesOfParts>
  <Company>Rochester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 Book Essay</dc:title>
  <dc:creator>OLLENBURG, LINDA</dc:creator>
  <cp:lastModifiedBy>OLLENBURG, LINDA</cp:lastModifiedBy>
  <cp:revision>6</cp:revision>
  <dcterms:created xsi:type="dcterms:W3CDTF">2019-02-22T21:07:25Z</dcterms:created>
  <dcterms:modified xsi:type="dcterms:W3CDTF">2019-02-22T21:51:20Z</dcterms:modified>
</cp:coreProperties>
</file>